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3" r:id="rId4"/>
    <p:sldId id="264" r:id="rId5"/>
    <p:sldId id="268" r:id="rId6"/>
    <p:sldId id="269" r:id="rId7"/>
    <p:sldId id="270" r:id="rId8"/>
    <p:sldId id="271" r:id="rId9"/>
    <p:sldId id="272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5F3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19" autoAdjust="0"/>
    <p:restoredTop sz="93122" autoAdjust="0"/>
  </p:normalViewPr>
  <p:slideViewPr>
    <p:cSldViewPr>
      <p:cViewPr>
        <p:scale>
          <a:sx n="64" d="100"/>
          <a:sy n="64" d="100"/>
        </p:scale>
        <p:origin x="-73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F965A-D94C-4999-A494-ED7DA2210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FC0D8-D160-472D-BF6B-FCE3B673B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4AB76-5770-46CA-8E29-FDD4813F4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4" y="274411"/>
            <a:ext cx="823005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6974" y="1599974"/>
            <a:ext cx="8230054" cy="452664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A3C29D-E5C9-437D-9485-C311C1168765}" type="datetimeFigureOut">
              <a:rPr lang="ru-RU"/>
              <a:pPr>
                <a:defRPr/>
              </a:pPr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C9022A-CF76-406E-BF5A-D30AE1EFB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588C0-EB88-48D7-8D9D-058D677CC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E566-F002-49FA-A248-3234CE842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F7FB0-A727-401E-8441-63CD3FE7B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F578-77D9-454E-8415-5CE1D69C2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C6497-9798-4162-B25B-824A8B0A2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E492F-25EF-46E0-B302-616748C5D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050A7-1B98-40CC-BAC5-E553E6570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585C-15E7-447F-A385-11CE00BAF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6B2328D-D029-46FD-BC83-55D666B10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8"/>
            <a:ext cx="9144000" cy="2403475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253" tIns="45635" rIns="91253" bIns="45635"/>
          <a:lstStyle/>
          <a:p>
            <a:pPr defTabSz="912703" eaLnBrk="1" hangingPunct="1">
              <a:defRPr/>
            </a:pPr>
            <a:endParaRPr lang="ru-RU" sz="3900" b="1" i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30163" y="112713"/>
            <a:ext cx="1668462" cy="1454150"/>
            <a:chOff x="373" y="1752"/>
            <a:chExt cx="1786" cy="1400"/>
          </a:xfrm>
        </p:grpSpPr>
        <p:sp>
          <p:nvSpPr>
            <p:cNvPr id="1036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5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auto">
            <a:xfrm>
              <a:off x="489" y="1759"/>
              <a:ext cx="764" cy="25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auto">
            <a:xfrm>
              <a:off x="485" y="2382"/>
              <a:ext cx="980" cy="25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auto">
            <a:xfrm>
              <a:off x="1705" y="2340"/>
              <a:ext cx="138" cy="25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40" name="Freeform 10"/>
            <p:cNvSpPr>
              <a:spLocks/>
            </p:cNvSpPr>
            <p:nvPr/>
          </p:nvSpPr>
          <p:spPr bwMode="auto">
            <a:xfrm>
              <a:off x="1083" y="1827"/>
              <a:ext cx="166" cy="25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auto">
            <a:xfrm>
              <a:off x="1792" y="2104"/>
              <a:ext cx="248" cy="25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42" name="Freeform 12"/>
            <p:cNvSpPr>
              <a:spLocks/>
            </p:cNvSpPr>
            <p:nvPr/>
          </p:nvSpPr>
          <p:spPr bwMode="auto">
            <a:xfrm>
              <a:off x="1826" y="2472"/>
              <a:ext cx="282" cy="25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auto">
            <a:xfrm>
              <a:off x="1117" y="2709"/>
              <a:ext cx="354" cy="25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44" name="Freeform 14"/>
            <p:cNvSpPr>
              <a:spLocks/>
            </p:cNvSpPr>
            <p:nvPr/>
          </p:nvSpPr>
          <p:spPr bwMode="auto">
            <a:xfrm>
              <a:off x="1784" y="2898"/>
              <a:ext cx="73" cy="25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auto">
            <a:xfrm>
              <a:off x="1131" y="2611"/>
              <a:ext cx="721" cy="25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46" name="Freeform 16"/>
            <p:cNvSpPr>
              <a:spLocks/>
            </p:cNvSpPr>
            <p:nvPr/>
          </p:nvSpPr>
          <p:spPr bwMode="auto">
            <a:xfrm>
              <a:off x="1794" y="2706"/>
              <a:ext cx="365" cy="25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47" name="Freeform 17"/>
            <p:cNvSpPr>
              <a:spLocks/>
            </p:cNvSpPr>
            <p:nvPr/>
          </p:nvSpPr>
          <p:spPr bwMode="auto">
            <a:xfrm>
              <a:off x="1632" y="2107"/>
              <a:ext cx="199" cy="25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48" name="Freeform 18"/>
            <p:cNvSpPr>
              <a:spLocks/>
            </p:cNvSpPr>
            <p:nvPr/>
          </p:nvSpPr>
          <p:spPr bwMode="auto">
            <a:xfrm>
              <a:off x="1212" y="1881"/>
              <a:ext cx="508" cy="25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auto">
            <a:xfrm>
              <a:off x="1242" y="2333"/>
              <a:ext cx="599" cy="25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50" name="Freeform 20"/>
            <p:cNvSpPr>
              <a:spLocks/>
            </p:cNvSpPr>
            <p:nvPr/>
          </p:nvSpPr>
          <p:spPr bwMode="auto">
            <a:xfrm rot="11000101" flipV="1">
              <a:off x="373" y="1829"/>
              <a:ext cx="225" cy="25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51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52" name="Freeform 22"/>
            <p:cNvSpPr>
              <a:spLocks/>
            </p:cNvSpPr>
            <p:nvPr/>
          </p:nvSpPr>
          <p:spPr bwMode="auto">
            <a:xfrm>
              <a:off x="502" y="1752"/>
              <a:ext cx="735" cy="25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53" name="Freeform 37"/>
            <p:cNvSpPr>
              <a:spLocks/>
            </p:cNvSpPr>
            <p:nvPr/>
          </p:nvSpPr>
          <p:spPr bwMode="auto">
            <a:xfrm>
              <a:off x="570" y="2142"/>
              <a:ext cx="822" cy="25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54" name="Freeform 38"/>
            <p:cNvSpPr>
              <a:spLocks/>
            </p:cNvSpPr>
            <p:nvPr/>
          </p:nvSpPr>
          <p:spPr bwMode="auto">
            <a:xfrm rot="21384435" flipH="1">
              <a:off x="396" y="1817"/>
              <a:ext cx="226" cy="25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55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359" tIns="24179" rIns="48359" bIns="24179">
              <a:spAutoFit/>
            </a:bodyPr>
            <a:lstStyle/>
            <a:p>
              <a:pPr defTabSz="561975"/>
              <a:endParaRPr lang="ru-RU" sz="1400"/>
            </a:p>
          </p:txBody>
        </p:sp>
      </p:grpSp>
      <p:grpSp>
        <p:nvGrpSpPr>
          <p:cNvPr id="1030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328" tIns="45664" rIns="91328" bIns="45664" anchor="ctr"/>
            <a:lstStyle/>
            <a:p>
              <a:pPr defTabSz="649288"/>
              <a:endParaRPr lang="ru-RU" sz="1300">
                <a:latin typeface="Tahoma" pitchFamily="34" charset="0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328" tIns="45664" rIns="91328" bIns="45664" anchor="ctr"/>
            <a:lstStyle/>
            <a:p>
              <a:pPr defTabSz="649288"/>
              <a:endParaRPr lang="ru-RU" sz="1300">
                <a:latin typeface="Tahoma" pitchFamily="34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328" tIns="45664" rIns="91328" bIns="45664" anchor="ctr"/>
            <a:lstStyle/>
            <a:p>
              <a:pPr defTabSz="649288"/>
              <a:endParaRPr lang="ru-RU" sz="1300">
                <a:latin typeface="Tahoma" pitchFamily="34" charset="0"/>
              </a:endParaRPr>
            </a:p>
          </p:txBody>
        </p:sp>
      </p:grpSp>
      <p:graphicFrame>
        <p:nvGraphicFramePr>
          <p:cNvPr id="64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6150" y="0"/>
          <a:ext cx="577850" cy="828675"/>
        </p:xfrm>
        <a:graphic>
          <a:graphicData uri="http://schemas.openxmlformats.org/presentationml/2006/ole">
            <p:oleObj spid="_x0000_s1026" name="CorelDRAW" r:id="rId3" imgW="810360" imgH="951480" progId="">
              <p:embed/>
            </p:oleObj>
          </a:graphicData>
        </a:graphic>
      </p:graphicFrame>
      <p:graphicFrame>
        <p:nvGraphicFramePr>
          <p:cNvPr id="65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038" y="190500"/>
          <a:ext cx="255587" cy="285750"/>
        </p:xfrm>
        <a:graphic>
          <a:graphicData uri="http://schemas.openxmlformats.org/presentationml/2006/ole">
            <p:oleObj spid="_x0000_s1027" name="CorelDRAW" r:id="rId4" imgW="810360" imgH="951480" progId="">
              <p:embed/>
            </p:oleObj>
          </a:graphicData>
        </a:graphic>
      </p:graphicFrame>
      <p:pic>
        <p:nvPicPr>
          <p:cNvPr id="1031" name="Picture 2" descr="заставка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355600" y="2554288"/>
            <a:ext cx="85328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10" tIns="32605" rIns="65210" bIns="32605">
            <a:spAutoFit/>
          </a:bodyPr>
          <a:lstStyle/>
          <a:p>
            <a:pPr algn="ctr" defTabSz="912703">
              <a:defRPr/>
            </a:pPr>
            <a:endParaRPr lang="ru-RU" sz="31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912703">
              <a:defRPr/>
            </a:pPr>
            <a:r>
              <a:rPr lang="ru-R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ПАСПОРТ ТЕРРИТОРИИ  </a:t>
            </a:r>
            <a:r>
              <a:rPr lang="ru-RU" sz="3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Д. </a:t>
            </a:r>
            <a:r>
              <a:rPr lang="ru-R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ЕРМИЛОВКА  НОВОМИХАЙЛОВСКОГО СЕЛЬСОВЕТА  КОЧЕНЕВСКОГО РАЙОНА  НОВОСИБИРСКОЙ 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792163" y="228600"/>
            <a:ext cx="75596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8" tIns="45680" rIns="91358" bIns="45680">
            <a:spAutoFit/>
          </a:bodyPr>
          <a:lstStyle/>
          <a:p>
            <a:pPr algn="ctr" defTabSz="911225"/>
            <a:r>
              <a:rPr lang="ru-RU" b="1">
                <a:latin typeface="Times New Roman" pitchFamily="18" charset="0"/>
                <a:cs typeface="Times New Roman" pitchFamily="18" charset="0"/>
              </a:rPr>
              <a:t>УСЛОВНЫЕ ОБОЗНАЧЕНИЯ</a:t>
            </a:r>
          </a:p>
        </p:txBody>
      </p:sp>
      <p:grpSp>
        <p:nvGrpSpPr>
          <p:cNvPr id="2052" name="Group 60"/>
          <p:cNvGrpSpPr>
            <a:grpSpLocks/>
          </p:cNvGrpSpPr>
          <p:nvPr/>
        </p:nvGrpSpPr>
        <p:grpSpPr bwMode="auto">
          <a:xfrm>
            <a:off x="196850" y="2066925"/>
            <a:ext cx="495300" cy="273050"/>
            <a:chOff x="4852" y="4203"/>
            <a:chExt cx="219" cy="225"/>
          </a:xfrm>
        </p:grpSpPr>
        <p:grpSp>
          <p:nvGrpSpPr>
            <p:cNvPr id="2224" name="Group 61"/>
            <p:cNvGrpSpPr>
              <a:grpSpLocks/>
            </p:cNvGrpSpPr>
            <p:nvPr/>
          </p:nvGrpSpPr>
          <p:grpSpPr bwMode="auto">
            <a:xfrm>
              <a:off x="4900" y="4218"/>
              <a:ext cx="140" cy="210"/>
              <a:chOff x="1766" y="5636"/>
              <a:chExt cx="240" cy="318"/>
            </a:xfrm>
          </p:grpSpPr>
          <p:grpSp>
            <p:nvGrpSpPr>
              <p:cNvPr id="2226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228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29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30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31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27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65234" tIns="32617" rIns="65234" bIns="32617"/>
              <a:lstStyle/>
              <a:p>
                <a:pPr defTabSz="911225"/>
                <a:endParaRPr lang="ru-RU" sz="2500" b="1">
                  <a:latin typeface="Times New Roman" pitchFamily="18" charset="0"/>
                </a:endParaRPr>
              </a:p>
            </p:txBody>
          </p:sp>
        </p:grpSp>
        <p:sp>
          <p:nvSpPr>
            <p:cNvPr id="2225" name="Text Box 68"/>
            <p:cNvSpPr txBox="1">
              <a:spLocks noChangeArrowheads="1"/>
            </p:cNvSpPr>
            <p:nvPr/>
          </p:nvSpPr>
          <p:spPr bwMode="auto">
            <a:xfrm>
              <a:off x="4852" y="4203"/>
              <a:ext cx="219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943" tIns="30474" rIns="60943" bIns="30474">
              <a:spAutoFit/>
            </a:bodyPr>
            <a:lstStyle/>
            <a:p>
              <a:pPr algn="ctr" defTabSz="854075" eaLnBrk="0" hangingPunct="0"/>
              <a:r>
                <a:rPr lang="ru-RU" sz="800" b="1">
                  <a:latin typeface="Times New Roman" pitchFamily="18" charset="0"/>
                  <a:cs typeface="Times New Roman" pitchFamily="18" charset="0"/>
                </a:rPr>
                <a:t>1ПЧ</a:t>
              </a:r>
            </a:p>
          </p:txBody>
        </p:sp>
      </p:grpSp>
      <p:sp>
        <p:nvSpPr>
          <p:cNvPr id="2053" name="Text Box 69"/>
          <p:cNvSpPr txBox="1">
            <a:spLocks noChangeArrowheads="1"/>
          </p:cNvSpPr>
          <p:nvPr/>
        </p:nvSpPr>
        <p:spPr bwMode="auto">
          <a:xfrm>
            <a:off x="655638" y="2319338"/>
            <a:ext cx="24812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9" tIns="45650" rIns="91289" bIns="45650">
            <a:spAutoFit/>
          </a:bodyPr>
          <a:lstStyle/>
          <a:p>
            <a:pPr defTabSz="1457325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добровольная  пожарная охрана;</a:t>
            </a:r>
          </a:p>
        </p:txBody>
      </p:sp>
      <p:sp>
        <p:nvSpPr>
          <p:cNvPr id="2054" name="Text Box 965"/>
          <p:cNvSpPr txBox="1">
            <a:spLocks noChangeArrowheads="1"/>
          </p:cNvSpPr>
          <p:nvPr/>
        </p:nvSpPr>
        <p:spPr bwMode="auto">
          <a:xfrm>
            <a:off x="682625" y="2082800"/>
            <a:ext cx="290036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1" tIns="28057" rIns="56111" bIns="28057">
            <a:spAutoFit/>
          </a:bodyPr>
          <a:lstStyle/>
          <a:p>
            <a:pPr defTabSz="898525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противопожарная служба субъектов;</a:t>
            </a:r>
          </a:p>
        </p:txBody>
      </p:sp>
      <p:sp>
        <p:nvSpPr>
          <p:cNvPr id="2055" name="Text Box 982"/>
          <p:cNvSpPr txBox="1">
            <a:spLocks noChangeArrowheads="1"/>
          </p:cNvSpPr>
          <p:nvPr/>
        </p:nvSpPr>
        <p:spPr bwMode="auto">
          <a:xfrm>
            <a:off x="700088" y="3059113"/>
            <a:ext cx="29003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1" tIns="28057" rIns="56111" bIns="28057">
            <a:spAutoFit/>
          </a:bodyPr>
          <a:lstStyle/>
          <a:p>
            <a:pPr defTabSz="898525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водоемы для забора воды;</a:t>
            </a:r>
          </a:p>
        </p:txBody>
      </p:sp>
      <p:sp>
        <p:nvSpPr>
          <p:cNvPr id="2056" name="Rectangle 90"/>
          <p:cNvSpPr>
            <a:spLocks noChangeArrowheads="1"/>
          </p:cNvSpPr>
          <p:nvPr/>
        </p:nvSpPr>
        <p:spPr bwMode="auto">
          <a:xfrm>
            <a:off x="728663" y="3208338"/>
            <a:ext cx="19700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675" tIns="25675" rIns="25675" bIns="25675" anchor="ctr"/>
          <a:lstStyle/>
          <a:p>
            <a:pPr defTabSz="1277938">
              <a:spcBef>
                <a:spcPct val="2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пожарный поезд;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7025" y="3298825"/>
          <a:ext cx="258763" cy="203200"/>
        </p:xfrm>
        <a:graphic>
          <a:graphicData uri="http://schemas.openxmlformats.org/presentationml/2006/ole">
            <p:oleObj spid="_x0000_s2050" name="Clip" r:id="rId3" imgW="3827880" imgH="3382560" progId="">
              <p:embed/>
            </p:oleObj>
          </a:graphicData>
        </a:graphic>
      </p:graphicFrame>
      <p:sp>
        <p:nvSpPr>
          <p:cNvPr id="2057" name="Oval 115" descr="Темный диагональный 2"/>
          <p:cNvSpPr>
            <a:spLocks noChangeArrowheads="1"/>
          </p:cNvSpPr>
          <p:nvPr/>
        </p:nvSpPr>
        <p:spPr bwMode="auto">
          <a:xfrm>
            <a:off x="346075" y="3033713"/>
            <a:ext cx="215900" cy="196850"/>
          </a:xfrm>
          <a:prstGeom prst="ellipse">
            <a:avLst/>
          </a:prstGeom>
          <a:pattFill prst="dk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5298" tIns="32649" rIns="65298" bIns="32649" anchor="ctr"/>
          <a:lstStyle/>
          <a:p>
            <a:pPr defTabSz="652463"/>
            <a:endParaRPr lang="ru-RU" sz="3900" b="1">
              <a:latin typeface="Times New Roman" pitchFamily="18" charset="0"/>
            </a:endParaRPr>
          </a:p>
        </p:txBody>
      </p:sp>
      <p:sp>
        <p:nvSpPr>
          <p:cNvPr id="2058" name="Oval 212"/>
          <p:cNvSpPr>
            <a:spLocks noChangeArrowheads="1"/>
          </p:cNvSpPr>
          <p:nvPr/>
        </p:nvSpPr>
        <p:spPr bwMode="auto">
          <a:xfrm>
            <a:off x="323850" y="2660650"/>
            <a:ext cx="228600" cy="277813"/>
          </a:xfrm>
          <a:prstGeom prst="ellipse">
            <a:avLst/>
          </a:prstGeom>
          <a:solidFill>
            <a:srgbClr val="FF0000">
              <a:alpha val="45097"/>
            </a:srgbClr>
          </a:solidFill>
          <a:ln w="285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65298" tIns="32649" rIns="65298" bIns="32649" anchor="ctr"/>
          <a:lstStyle/>
          <a:p>
            <a:pPr defTabSz="652463"/>
            <a:endParaRPr lang="ru-RU" sz="3900" b="1">
              <a:latin typeface="Times New Roman" pitchFamily="18" charset="0"/>
            </a:endParaRPr>
          </a:p>
        </p:txBody>
      </p:sp>
      <p:sp>
        <p:nvSpPr>
          <p:cNvPr id="2059" name="Text Box 69"/>
          <p:cNvSpPr txBox="1">
            <a:spLocks noChangeArrowheads="1"/>
          </p:cNvSpPr>
          <p:nvPr/>
        </p:nvSpPr>
        <p:spPr bwMode="auto">
          <a:xfrm>
            <a:off x="657225" y="2660650"/>
            <a:ext cx="31781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9" tIns="45650" rIns="91289" bIns="45650">
            <a:spAutoFit/>
          </a:bodyPr>
          <a:lstStyle/>
          <a:p>
            <a:pPr defTabSz="1457325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горения при наиболее неблагоприятном развитии обстановки, очаг пожара;</a:t>
            </a:r>
          </a:p>
        </p:txBody>
      </p:sp>
      <p:grpSp>
        <p:nvGrpSpPr>
          <p:cNvPr id="2060" name="Group 567"/>
          <p:cNvGrpSpPr>
            <a:grpSpLocks/>
          </p:cNvGrpSpPr>
          <p:nvPr/>
        </p:nvGrpSpPr>
        <p:grpSpPr bwMode="auto">
          <a:xfrm rot="-749454">
            <a:off x="325438" y="1514475"/>
            <a:ext cx="204787" cy="103188"/>
            <a:chOff x="3079" y="3840"/>
            <a:chExt cx="181" cy="91"/>
          </a:xfrm>
        </p:grpSpPr>
        <p:sp>
          <p:nvSpPr>
            <p:cNvPr id="2221" name="Line 564"/>
            <p:cNvSpPr>
              <a:spLocks noChangeShapeType="1"/>
            </p:cNvSpPr>
            <p:nvPr/>
          </p:nvSpPr>
          <p:spPr bwMode="auto">
            <a:xfrm flipV="1">
              <a:off x="3260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2" name="Line 565"/>
            <p:cNvSpPr>
              <a:spLocks noChangeShapeType="1"/>
            </p:cNvSpPr>
            <p:nvPr/>
          </p:nvSpPr>
          <p:spPr bwMode="auto">
            <a:xfrm flipV="1">
              <a:off x="3079" y="3840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3" name="Line 566"/>
            <p:cNvSpPr>
              <a:spLocks noChangeShapeType="1"/>
            </p:cNvSpPr>
            <p:nvPr/>
          </p:nvSpPr>
          <p:spPr bwMode="auto">
            <a:xfrm flipH="1">
              <a:off x="3079" y="3886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1" name="Text Box 965"/>
          <p:cNvSpPr txBox="1">
            <a:spLocks noChangeArrowheads="1"/>
          </p:cNvSpPr>
          <p:nvPr/>
        </p:nvSpPr>
        <p:spPr bwMode="auto">
          <a:xfrm>
            <a:off x="676275" y="1482725"/>
            <a:ext cx="29019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1" tIns="28057" rIns="56111" bIns="28057">
            <a:spAutoFit/>
          </a:bodyPr>
          <a:lstStyle/>
          <a:p>
            <a:pPr defTabSz="898525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место забора воды;</a:t>
            </a:r>
          </a:p>
        </p:txBody>
      </p:sp>
      <p:sp>
        <p:nvSpPr>
          <p:cNvPr id="2062" name="Полилиния 115"/>
          <p:cNvSpPr>
            <a:spLocks noChangeArrowheads="1"/>
          </p:cNvSpPr>
          <p:nvPr/>
        </p:nvSpPr>
        <p:spPr bwMode="auto">
          <a:xfrm>
            <a:off x="265113" y="1287463"/>
            <a:ext cx="320675" cy="15875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C00000"/>
            </a:solidFill>
            <a:round/>
            <a:headEnd/>
            <a:tailEnd/>
          </a:ln>
        </p:spPr>
        <p:txBody>
          <a:bodyPr lIns="65298" tIns="32649" rIns="65298" bIns="32649"/>
          <a:lstStyle/>
          <a:p>
            <a:pPr defTabSz="652463"/>
            <a:endParaRPr lang="ru-RU" sz="3900" b="1">
              <a:latin typeface="Times New Roman" pitchFamily="18" charset="0"/>
            </a:endParaRPr>
          </a:p>
        </p:txBody>
      </p:sp>
      <p:sp>
        <p:nvSpPr>
          <p:cNvPr id="2063" name="Text Box 965"/>
          <p:cNvSpPr txBox="1">
            <a:spLocks noChangeArrowheads="1"/>
          </p:cNvSpPr>
          <p:nvPr/>
        </p:nvSpPr>
        <p:spPr bwMode="auto">
          <a:xfrm>
            <a:off x="676275" y="1235075"/>
            <a:ext cx="2900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1" tIns="28057" rIns="56111" bIns="28057">
            <a:spAutoFit/>
          </a:bodyPr>
          <a:lstStyle/>
          <a:p>
            <a:pPr defTabSz="898525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 маршруты движения к водоемам для забора воды;</a:t>
            </a:r>
          </a:p>
        </p:txBody>
      </p:sp>
      <p:grpSp>
        <p:nvGrpSpPr>
          <p:cNvPr id="2064" name="Group 60"/>
          <p:cNvGrpSpPr>
            <a:grpSpLocks/>
          </p:cNvGrpSpPr>
          <p:nvPr/>
        </p:nvGrpSpPr>
        <p:grpSpPr bwMode="auto">
          <a:xfrm>
            <a:off x="214313" y="2349500"/>
            <a:ext cx="495300" cy="277813"/>
            <a:chOff x="4860" y="4199"/>
            <a:chExt cx="219" cy="229"/>
          </a:xfrm>
        </p:grpSpPr>
        <p:grpSp>
          <p:nvGrpSpPr>
            <p:cNvPr id="2213" name="Group 61"/>
            <p:cNvGrpSpPr>
              <a:grpSpLocks/>
            </p:cNvGrpSpPr>
            <p:nvPr/>
          </p:nvGrpSpPr>
          <p:grpSpPr bwMode="auto">
            <a:xfrm>
              <a:off x="4902" y="4218"/>
              <a:ext cx="140" cy="210"/>
              <a:chOff x="1766" y="5636"/>
              <a:chExt cx="240" cy="318"/>
            </a:xfrm>
          </p:grpSpPr>
          <p:grpSp>
            <p:nvGrpSpPr>
              <p:cNvPr id="2215" name="Group 62"/>
              <p:cNvGrpSpPr>
                <a:grpSpLocks/>
              </p:cNvGrpSpPr>
              <p:nvPr/>
            </p:nvGrpSpPr>
            <p:grpSpPr bwMode="auto">
              <a:xfrm>
                <a:off x="1766" y="5636"/>
                <a:ext cx="240" cy="318"/>
                <a:chOff x="3168" y="192"/>
                <a:chExt cx="240" cy="672"/>
              </a:xfrm>
            </p:grpSpPr>
            <p:sp>
              <p:nvSpPr>
                <p:cNvPr id="2217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18" name="Line 64"/>
                <p:cNvSpPr>
                  <a:spLocks noChangeShapeType="1"/>
                </p:cNvSpPr>
                <p:nvPr/>
              </p:nvSpPr>
              <p:spPr bwMode="auto">
                <a:xfrm>
                  <a:off x="3175" y="192"/>
                  <a:ext cx="231" cy="8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1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177" y="478"/>
                  <a:ext cx="231" cy="9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20" name="Line 66"/>
                <p:cNvSpPr>
                  <a:spLocks noChangeShapeType="1"/>
                </p:cNvSpPr>
                <p:nvPr/>
              </p:nvSpPr>
              <p:spPr bwMode="auto">
                <a:xfrm>
                  <a:off x="3400" y="279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16" name="Freeform 67"/>
              <p:cNvSpPr>
                <a:spLocks/>
              </p:cNvSpPr>
              <p:nvPr/>
            </p:nvSpPr>
            <p:spPr bwMode="auto">
              <a:xfrm>
                <a:off x="1780" y="5650"/>
                <a:ext cx="219" cy="159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159 h 159"/>
                  <a:gd name="T4" fmla="*/ 2 w 291"/>
                  <a:gd name="T5" fmla="*/ 114 h 159"/>
                  <a:gd name="T6" fmla="*/ 2 w 291"/>
                  <a:gd name="T7" fmla="*/ 39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65234" tIns="32617" rIns="65234" bIns="32617"/>
              <a:lstStyle/>
              <a:p>
                <a:pPr defTabSz="911225"/>
                <a:endParaRPr lang="ru-RU" sz="2500" b="1">
                  <a:latin typeface="Times New Roman" pitchFamily="18" charset="0"/>
                </a:endParaRPr>
              </a:p>
            </p:txBody>
          </p:sp>
        </p:grpSp>
        <p:sp>
          <p:nvSpPr>
            <p:cNvPr id="2214" name="Text Box 68"/>
            <p:cNvSpPr txBox="1">
              <a:spLocks noChangeArrowheads="1"/>
            </p:cNvSpPr>
            <p:nvPr/>
          </p:nvSpPr>
          <p:spPr bwMode="auto">
            <a:xfrm>
              <a:off x="4860" y="4199"/>
              <a:ext cx="21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0943" tIns="30474" rIns="60943" bIns="30474">
              <a:spAutoFit/>
            </a:bodyPr>
            <a:lstStyle/>
            <a:p>
              <a:pPr algn="ctr" defTabSz="854075" eaLnBrk="0" hangingPunct="0"/>
              <a:r>
                <a:rPr lang="ru-RU" sz="800" b="1">
                  <a:latin typeface="Times New Roman" pitchFamily="18" charset="0"/>
                  <a:cs typeface="Times New Roman" pitchFamily="18" charset="0"/>
                </a:rPr>
                <a:t>ДПО</a:t>
              </a:r>
            </a:p>
          </p:txBody>
        </p:sp>
      </p:grpSp>
      <p:grpSp>
        <p:nvGrpSpPr>
          <p:cNvPr id="2065" name="Группа 153"/>
          <p:cNvGrpSpPr>
            <a:grpSpLocks/>
          </p:cNvGrpSpPr>
          <p:nvPr/>
        </p:nvGrpSpPr>
        <p:grpSpPr bwMode="auto">
          <a:xfrm rot="10800000">
            <a:off x="342900" y="3570288"/>
            <a:ext cx="257175" cy="109537"/>
            <a:chOff x="6757196" y="7872434"/>
            <a:chExt cx="1073158" cy="153323"/>
          </a:xfrm>
        </p:grpSpPr>
        <p:cxnSp>
          <p:nvCxnSpPr>
            <p:cNvPr id="2204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5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6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7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8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09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0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1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2212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2066" name="Text Box 55"/>
          <p:cNvSpPr txBox="1">
            <a:spLocks noChangeArrowheads="1"/>
          </p:cNvSpPr>
          <p:nvPr/>
        </p:nvSpPr>
        <p:spPr bwMode="auto">
          <a:xfrm>
            <a:off x="635000" y="3448050"/>
            <a:ext cx="3336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минерализованная полоса (ширина, длина);</a:t>
            </a:r>
          </a:p>
        </p:txBody>
      </p:sp>
      <p:grpSp>
        <p:nvGrpSpPr>
          <p:cNvPr id="2067" name="Группа 153"/>
          <p:cNvGrpSpPr>
            <a:grpSpLocks/>
          </p:cNvGrpSpPr>
          <p:nvPr/>
        </p:nvGrpSpPr>
        <p:grpSpPr bwMode="auto">
          <a:xfrm rot="10800000">
            <a:off x="4676775" y="3573463"/>
            <a:ext cx="255588" cy="107950"/>
            <a:chOff x="6757196" y="7872434"/>
            <a:chExt cx="1073158" cy="153323"/>
          </a:xfrm>
        </p:grpSpPr>
        <p:cxnSp>
          <p:nvCxnSpPr>
            <p:cNvPr id="2195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6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7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8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99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0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1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2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03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68" name="Text Box 55"/>
          <p:cNvSpPr txBox="1">
            <a:spLocks noChangeArrowheads="1"/>
          </p:cNvSpPr>
          <p:nvPr/>
        </p:nvSpPr>
        <p:spPr bwMode="auto">
          <a:xfrm>
            <a:off x="4967288" y="3443288"/>
            <a:ext cx="33369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заградительная полоса (ширина, длина);</a:t>
            </a:r>
          </a:p>
        </p:txBody>
      </p:sp>
      <p:sp>
        <p:nvSpPr>
          <p:cNvPr id="2069" name="Полилиния 115"/>
          <p:cNvSpPr>
            <a:spLocks noChangeArrowheads="1"/>
          </p:cNvSpPr>
          <p:nvPr/>
        </p:nvSpPr>
        <p:spPr bwMode="auto">
          <a:xfrm>
            <a:off x="303213" y="993775"/>
            <a:ext cx="320675" cy="15875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lIns="65298" tIns="32649" rIns="65298" bIns="32649"/>
          <a:lstStyle/>
          <a:p>
            <a:pPr defTabSz="652463"/>
            <a:endParaRPr lang="ru-RU" sz="3900" b="1">
              <a:latin typeface="Times New Roman" pitchFamily="18" charset="0"/>
            </a:endParaRPr>
          </a:p>
        </p:txBody>
      </p:sp>
      <p:sp>
        <p:nvSpPr>
          <p:cNvPr id="2070" name="Text Box 965"/>
          <p:cNvSpPr txBox="1">
            <a:spLocks noChangeArrowheads="1"/>
          </p:cNvSpPr>
          <p:nvPr/>
        </p:nvSpPr>
        <p:spPr bwMode="auto">
          <a:xfrm>
            <a:off x="668338" y="969963"/>
            <a:ext cx="23971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1" tIns="28057" rIns="56111" bIns="28057">
            <a:spAutoFit/>
          </a:bodyPr>
          <a:lstStyle/>
          <a:p>
            <a:pPr defTabSz="898525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 маршруты эвакуации населения;</a:t>
            </a:r>
          </a:p>
        </p:txBody>
      </p:sp>
      <p:sp>
        <p:nvSpPr>
          <p:cNvPr id="2071" name="Text Box 47"/>
          <p:cNvSpPr txBox="1">
            <a:spLocks noChangeArrowheads="1"/>
          </p:cNvSpPr>
          <p:nvPr/>
        </p:nvSpPr>
        <p:spPr bwMode="auto">
          <a:xfrm>
            <a:off x="617538" y="1652588"/>
            <a:ext cx="22780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775" tIns="63894" rIns="127775" bIns="63894">
            <a:spAutoFit/>
          </a:bodyPr>
          <a:lstStyle/>
          <a:p>
            <a:pPr defTabSz="1454150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федеральная противопожарная служба МЧС России;</a:t>
            </a:r>
          </a:p>
        </p:txBody>
      </p:sp>
      <p:grpSp>
        <p:nvGrpSpPr>
          <p:cNvPr id="2072" name="Group 61"/>
          <p:cNvGrpSpPr>
            <a:grpSpLocks/>
          </p:cNvGrpSpPr>
          <p:nvPr/>
        </p:nvGrpSpPr>
        <p:grpSpPr bwMode="auto">
          <a:xfrm>
            <a:off x="303213" y="1755775"/>
            <a:ext cx="317500" cy="254000"/>
            <a:chOff x="1766" y="5636"/>
            <a:chExt cx="240" cy="318"/>
          </a:xfrm>
        </p:grpSpPr>
        <p:grpSp>
          <p:nvGrpSpPr>
            <p:cNvPr id="2189" name="Group 62"/>
            <p:cNvGrpSpPr>
              <a:grpSpLocks/>
            </p:cNvGrpSpPr>
            <p:nvPr/>
          </p:nvGrpSpPr>
          <p:grpSpPr bwMode="auto">
            <a:xfrm>
              <a:off x="1766" y="5636"/>
              <a:ext cx="240" cy="318"/>
              <a:chOff x="3168" y="192"/>
              <a:chExt cx="240" cy="672"/>
            </a:xfrm>
          </p:grpSpPr>
          <p:sp>
            <p:nvSpPr>
              <p:cNvPr id="2191" name="Line 63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2" name="Line 64"/>
              <p:cNvSpPr>
                <a:spLocks noChangeShapeType="1"/>
              </p:cNvSpPr>
              <p:nvPr/>
            </p:nvSpPr>
            <p:spPr bwMode="auto">
              <a:xfrm>
                <a:off x="3175" y="192"/>
                <a:ext cx="231" cy="8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3" name="Line 65"/>
              <p:cNvSpPr>
                <a:spLocks noChangeShapeType="1"/>
              </p:cNvSpPr>
              <p:nvPr/>
            </p:nvSpPr>
            <p:spPr bwMode="auto">
              <a:xfrm flipV="1">
                <a:off x="3177" y="478"/>
                <a:ext cx="231" cy="9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4" name="Line 66"/>
              <p:cNvSpPr>
                <a:spLocks noChangeShapeType="1"/>
              </p:cNvSpPr>
              <p:nvPr/>
            </p:nvSpPr>
            <p:spPr bwMode="auto">
              <a:xfrm>
                <a:off x="3400" y="279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90" name="Freeform 67"/>
            <p:cNvSpPr>
              <a:spLocks/>
            </p:cNvSpPr>
            <p:nvPr/>
          </p:nvSpPr>
          <p:spPr bwMode="auto">
            <a:xfrm>
              <a:off x="1780" y="5650"/>
              <a:ext cx="219" cy="159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59 h 159"/>
                <a:gd name="T4" fmla="*/ 2 w 291"/>
                <a:gd name="T5" fmla="*/ 114 h 159"/>
                <a:gd name="T6" fmla="*/ 2 w 291"/>
                <a:gd name="T7" fmla="*/ 39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lIns="65234" tIns="32617" rIns="65234" bIns="32617"/>
            <a:lstStyle/>
            <a:p>
              <a:pPr defTabSz="911225"/>
              <a:endParaRPr lang="ru-RU" sz="2500" b="1">
                <a:latin typeface="Times New Roman" pitchFamily="18" charset="0"/>
              </a:endParaRPr>
            </a:p>
          </p:txBody>
        </p:sp>
      </p:grpSp>
      <p:sp>
        <p:nvSpPr>
          <p:cNvPr id="2073" name="Text Box 37"/>
          <p:cNvSpPr txBox="1">
            <a:spLocks noChangeArrowheads="1"/>
          </p:cNvSpPr>
          <p:nvPr/>
        </p:nvSpPr>
        <p:spPr bwMode="auto">
          <a:xfrm>
            <a:off x="4945063" y="2233613"/>
            <a:ext cx="38639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вещевые склады, 7 тонн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(наименование основного имущества) ;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4" name="Text Box 34"/>
          <p:cNvSpPr txBox="1">
            <a:spLocks noChangeArrowheads="1"/>
          </p:cNvSpPr>
          <p:nvPr/>
        </p:nvSpPr>
        <p:spPr bwMode="auto">
          <a:xfrm>
            <a:off x="4951413" y="2525713"/>
            <a:ext cx="38576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прод-ые склады, 7 тонн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(наименование основного имущества) ;</a:t>
            </a:r>
            <a:endParaRPr 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74763">
              <a:spcBef>
                <a:spcPct val="50000"/>
              </a:spcBef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5" name="Rectangle 47"/>
          <p:cNvSpPr>
            <a:spLocks noChangeArrowheads="1"/>
          </p:cNvSpPr>
          <p:nvPr/>
        </p:nvSpPr>
        <p:spPr bwMode="auto">
          <a:xfrm>
            <a:off x="4370388" y="2279650"/>
            <a:ext cx="457200" cy="23018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2463"/>
            <a:r>
              <a:rPr lang="ru-RU" sz="1400" b="1">
                <a:latin typeface="Calibri" charset="-52"/>
              </a:rPr>
              <a:t>вещ</a:t>
            </a:r>
          </a:p>
        </p:txBody>
      </p:sp>
      <p:sp>
        <p:nvSpPr>
          <p:cNvPr id="2076" name="Rectangle 48"/>
          <p:cNvSpPr>
            <a:spLocks noChangeArrowheads="1"/>
          </p:cNvSpPr>
          <p:nvPr/>
        </p:nvSpPr>
        <p:spPr bwMode="auto">
          <a:xfrm>
            <a:off x="4324350" y="2573338"/>
            <a:ext cx="515938" cy="23018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2463"/>
            <a:r>
              <a:rPr lang="ru-RU" sz="1400" b="1">
                <a:latin typeface="Calibri" charset="-52"/>
              </a:rPr>
              <a:t>прод</a:t>
            </a:r>
          </a:p>
        </p:txBody>
      </p:sp>
      <p:sp>
        <p:nvSpPr>
          <p:cNvPr id="2077" name="Text Box 34"/>
          <p:cNvSpPr txBox="1">
            <a:spLocks noChangeArrowheads="1"/>
          </p:cNvSpPr>
          <p:nvPr/>
        </p:nvSpPr>
        <p:spPr bwMode="auto">
          <a:xfrm>
            <a:off x="4964113" y="2819400"/>
            <a:ext cx="394811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склады мед. им-ва7 тонн </a:t>
            </a:r>
            <a:r>
              <a:rPr lang="ru-RU" sz="900">
                <a:latin typeface="Times New Roman" pitchFamily="18" charset="0"/>
                <a:cs typeface="Times New Roman" pitchFamily="18" charset="0"/>
              </a:rPr>
              <a:t>(наименование основного имущества);</a:t>
            </a:r>
          </a:p>
        </p:txBody>
      </p:sp>
      <p:sp>
        <p:nvSpPr>
          <p:cNvPr id="2078" name="Text Box 34"/>
          <p:cNvSpPr txBox="1">
            <a:spLocks noChangeArrowheads="1"/>
          </p:cNvSpPr>
          <p:nvPr/>
        </p:nvSpPr>
        <p:spPr bwMode="auto">
          <a:xfrm>
            <a:off x="4968875" y="3086100"/>
            <a:ext cx="39433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склады стройматериалов, 7 тонн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(наименование основного </a:t>
            </a:r>
            <a:r>
              <a:rPr lang="en-US" sz="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имущества) ;</a:t>
            </a:r>
            <a:endParaRPr lang="ru-RU" sz="1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74763">
              <a:spcBef>
                <a:spcPct val="50000"/>
              </a:spcBef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9" name="Rectangle 65"/>
          <p:cNvSpPr>
            <a:spLocks noChangeArrowheads="1"/>
          </p:cNvSpPr>
          <p:nvPr/>
        </p:nvSpPr>
        <p:spPr bwMode="auto">
          <a:xfrm>
            <a:off x="4375150" y="2867025"/>
            <a:ext cx="457200" cy="227013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2463"/>
            <a:r>
              <a:rPr lang="ru-RU" sz="1400" b="1">
                <a:latin typeface="Calibri" charset="-52"/>
              </a:rPr>
              <a:t>мед</a:t>
            </a:r>
          </a:p>
        </p:txBody>
      </p:sp>
      <p:sp>
        <p:nvSpPr>
          <p:cNvPr id="2080" name="Rectangle 66"/>
          <p:cNvSpPr>
            <a:spLocks noChangeArrowheads="1"/>
          </p:cNvSpPr>
          <p:nvPr/>
        </p:nvSpPr>
        <p:spPr bwMode="auto">
          <a:xfrm>
            <a:off x="4389438" y="3157538"/>
            <a:ext cx="457200" cy="22701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2463"/>
            <a:r>
              <a:rPr lang="ru-RU" sz="1400" b="1">
                <a:latin typeface="Calibri" charset="-52"/>
              </a:rPr>
              <a:t>стр</a:t>
            </a:r>
          </a:p>
        </p:txBody>
      </p:sp>
      <p:sp>
        <p:nvSpPr>
          <p:cNvPr id="2081" name="Text Box 37"/>
          <p:cNvSpPr txBox="1">
            <a:spLocks noChangeArrowheads="1"/>
          </p:cNvSpPr>
          <p:nvPr/>
        </p:nvSpPr>
        <p:spPr bwMode="auto">
          <a:xfrm>
            <a:off x="4781550" y="2573338"/>
            <a:ext cx="30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</a:pPr>
            <a:r>
              <a:rPr lang="ru-RU" sz="800" b="1">
                <a:latin typeface="Calibri" charset="-52"/>
              </a:rPr>
              <a:t>7</a:t>
            </a:r>
          </a:p>
        </p:txBody>
      </p:sp>
      <p:sp>
        <p:nvSpPr>
          <p:cNvPr id="2082" name="Text Box 37"/>
          <p:cNvSpPr txBox="1">
            <a:spLocks noChangeArrowheads="1"/>
          </p:cNvSpPr>
          <p:nvPr/>
        </p:nvSpPr>
        <p:spPr bwMode="auto">
          <a:xfrm>
            <a:off x="4800600" y="2863850"/>
            <a:ext cx="30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</a:pPr>
            <a:r>
              <a:rPr lang="ru-RU" sz="800" b="1">
                <a:latin typeface="Calibri" charset="-52"/>
              </a:rPr>
              <a:t>7</a:t>
            </a:r>
          </a:p>
        </p:txBody>
      </p:sp>
      <p:sp>
        <p:nvSpPr>
          <p:cNvPr id="2083" name="Text Box 37"/>
          <p:cNvSpPr txBox="1">
            <a:spLocks noChangeArrowheads="1"/>
          </p:cNvSpPr>
          <p:nvPr/>
        </p:nvSpPr>
        <p:spPr bwMode="auto">
          <a:xfrm>
            <a:off x="4800600" y="3135313"/>
            <a:ext cx="30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</a:pPr>
            <a:r>
              <a:rPr lang="ru-RU" sz="800" b="1">
                <a:latin typeface="Calibri" charset="-52"/>
              </a:rPr>
              <a:t>7</a:t>
            </a:r>
          </a:p>
        </p:txBody>
      </p:sp>
      <p:sp>
        <p:nvSpPr>
          <p:cNvPr id="2084" name="Text Box 37"/>
          <p:cNvSpPr txBox="1">
            <a:spLocks noChangeArrowheads="1"/>
          </p:cNvSpPr>
          <p:nvPr/>
        </p:nvSpPr>
        <p:spPr bwMode="auto">
          <a:xfrm>
            <a:off x="4781550" y="2279650"/>
            <a:ext cx="304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</a:pPr>
            <a:r>
              <a:rPr lang="ru-RU" sz="800" b="1">
                <a:latin typeface="Calibri" charset="-52"/>
              </a:rPr>
              <a:t>7</a:t>
            </a:r>
          </a:p>
        </p:txBody>
      </p:sp>
      <p:grpSp>
        <p:nvGrpSpPr>
          <p:cNvPr id="2085" name="Group 53"/>
          <p:cNvGrpSpPr>
            <a:grpSpLocks/>
          </p:cNvGrpSpPr>
          <p:nvPr/>
        </p:nvGrpSpPr>
        <p:grpSpPr bwMode="auto">
          <a:xfrm>
            <a:off x="4402138" y="1911350"/>
            <a:ext cx="306387" cy="304800"/>
            <a:chOff x="0" y="417"/>
            <a:chExt cx="4864" cy="17088"/>
          </a:xfrm>
        </p:grpSpPr>
        <p:sp>
          <p:nvSpPr>
            <p:cNvPr id="2187" name="Freeform 54"/>
            <p:cNvSpPr>
              <a:spLocks/>
            </p:cNvSpPr>
            <p:nvPr/>
          </p:nvSpPr>
          <p:spPr bwMode="auto">
            <a:xfrm>
              <a:off x="0" y="8732"/>
              <a:ext cx="4864" cy="8773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000"/>
                <a:gd name="T52" fmla="*/ 0 h 20000"/>
                <a:gd name="T53" fmla="*/ 20000 w 20000"/>
                <a:gd name="T54" fmla="*/ 20000 h 200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000" h="20000">
                  <a:moveTo>
                    <a:pt x="0" y="0"/>
                  </a:moveTo>
                  <a:lnTo>
                    <a:pt x="475" y="0"/>
                  </a:lnTo>
                  <a:lnTo>
                    <a:pt x="475" y="948"/>
                  </a:lnTo>
                  <a:lnTo>
                    <a:pt x="19952" y="948"/>
                  </a:lnTo>
                  <a:lnTo>
                    <a:pt x="19952" y="6635"/>
                  </a:lnTo>
                  <a:lnTo>
                    <a:pt x="19002" y="7583"/>
                  </a:lnTo>
                  <a:lnTo>
                    <a:pt x="19002" y="10427"/>
                  </a:lnTo>
                  <a:lnTo>
                    <a:pt x="17577" y="12322"/>
                  </a:lnTo>
                  <a:lnTo>
                    <a:pt x="15677" y="15166"/>
                  </a:lnTo>
                  <a:lnTo>
                    <a:pt x="14252" y="18957"/>
                  </a:lnTo>
                  <a:lnTo>
                    <a:pt x="13777" y="18957"/>
                  </a:lnTo>
                  <a:lnTo>
                    <a:pt x="10926" y="19905"/>
                  </a:lnTo>
                  <a:lnTo>
                    <a:pt x="8076" y="19905"/>
                  </a:lnTo>
                  <a:lnTo>
                    <a:pt x="4751" y="18009"/>
                  </a:lnTo>
                  <a:lnTo>
                    <a:pt x="3325" y="15166"/>
                  </a:lnTo>
                  <a:lnTo>
                    <a:pt x="2375" y="12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333333"/>
              </a:solidFill>
              <a:round/>
              <a:headEnd type="none" w="sm" len="med"/>
              <a:tailEnd type="none" w="sm" len="med"/>
            </a:ln>
          </p:spPr>
          <p:txBody>
            <a:bodyPr lIns="65298" tIns="32649" rIns="65298" bIns="32649"/>
            <a:lstStyle/>
            <a:p>
              <a:pPr defTabSz="652463"/>
              <a:endParaRPr lang="ru-RU" sz="3900" b="1">
                <a:latin typeface="Calibri" charset="-52"/>
              </a:endParaRPr>
            </a:p>
          </p:txBody>
        </p:sp>
        <p:sp>
          <p:nvSpPr>
            <p:cNvPr id="2188" name="Oval 60"/>
            <p:cNvSpPr>
              <a:spLocks noChangeArrowheads="1"/>
            </p:cNvSpPr>
            <p:nvPr/>
          </p:nvSpPr>
          <p:spPr bwMode="auto">
            <a:xfrm>
              <a:off x="116" y="417"/>
              <a:ext cx="4748" cy="17088"/>
            </a:xfrm>
            <a:prstGeom prst="ellipse">
              <a:avLst/>
            </a:prstGeom>
            <a:noFill/>
            <a:ln w="25400">
              <a:solidFill>
                <a:srgbClr val="333333"/>
              </a:solidFill>
              <a:round/>
              <a:headEnd/>
              <a:tailEnd/>
            </a:ln>
          </p:spPr>
          <p:txBody>
            <a:bodyPr lIns="65298" tIns="32649" rIns="65298" bIns="32649"/>
            <a:lstStyle/>
            <a:p>
              <a:pPr defTabSz="652463"/>
              <a:endParaRPr lang="ru-RU" sz="3900" b="1">
                <a:latin typeface="Calibri" charset="-52"/>
              </a:endParaRPr>
            </a:p>
          </p:txBody>
        </p:sp>
      </p:grpSp>
      <p:sp>
        <p:nvSpPr>
          <p:cNvPr id="2086" name="Text Box 37"/>
          <p:cNvSpPr txBox="1">
            <a:spLocks noChangeArrowheads="1"/>
          </p:cNvSpPr>
          <p:nvPr/>
        </p:nvSpPr>
        <p:spPr bwMode="auto">
          <a:xfrm>
            <a:off x="4779963" y="1951038"/>
            <a:ext cx="304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</a:pPr>
            <a:r>
              <a:rPr lang="ru-RU" sz="800" b="1">
                <a:latin typeface="Calibri" charset="-52"/>
              </a:rPr>
              <a:t>7</a:t>
            </a:r>
          </a:p>
        </p:txBody>
      </p:sp>
      <p:sp>
        <p:nvSpPr>
          <p:cNvPr id="2087" name="Text Box 37"/>
          <p:cNvSpPr txBox="1">
            <a:spLocks noChangeArrowheads="1"/>
          </p:cNvSpPr>
          <p:nvPr/>
        </p:nvSpPr>
        <p:spPr bwMode="auto">
          <a:xfrm>
            <a:off x="4948238" y="1887538"/>
            <a:ext cx="356393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2" tIns="63837" rIns="127652" bIns="63837">
            <a:spAutoFit/>
          </a:bodyPr>
          <a:lstStyle/>
          <a:p>
            <a:pPr defTabSz="1274763">
              <a:spcBef>
                <a:spcPct val="50000"/>
              </a:spcBef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ГСМ, 7 тонн;</a:t>
            </a:r>
          </a:p>
        </p:txBody>
      </p:sp>
      <p:sp>
        <p:nvSpPr>
          <p:cNvPr id="2088" name="Равнобедренный треугольник 74"/>
          <p:cNvSpPr>
            <a:spLocks noChangeArrowheads="1"/>
          </p:cNvSpPr>
          <p:nvPr/>
        </p:nvSpPr>
        <p:spPr bwMode="auto">
          <a:xfrm>
            <a:off x="4492625" y="854075"/>
            <a:ext cx="304800" cy="3063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5290" tIns="32645" rIns="65290" bIns="32645"/>
          <a:lstStyle/>
          <a:p>
            <a:pPr defTabSz="652463"/>
            <a:endParaRPr lang="ru-RU" sz="800" b="1">
              <a:solidFill>
                <a:srgbClr val="FF0000"/>
              </a:solidFill>
              <a:latin typeface="Calibri" charset="-52"/>
            </a:endParaRPr>
          </a:p>
        </p:txBody>
      </p:sp>
      <p:sp>
        <p:nvSpPr>
          <p:cNvPr id="2089" name="Text Box 982"/>
          <p:cNvSpPr txBox="1">
            <a:spLocks noChangeArrowheads="1"/>
          </p:cNvSpPr>
          <p:nvPr/>
        </p:nvSpPr>
        <p:spPr bwMode="auto">
          <a:xfrm>
            <a:off x="4872038" y="960438"/>
            <a:ext cx="163988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36" tIns="39270" rIns="78536" bIns="39270">
            <a:spAutoFit/>
          </a:bodyPr>
          <a:lstStyle/>
          <a:p>
            <a:pPr defTabSz="896938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пожарный пост;</a:t>
            </a:r>
          </a:p>
        </p:txBody>
      </p:sp>
      <p:sp>
        <p:nvSpPr>
          <p:cNvPr id="2090" name="Овал 76"/>
          <p:cNvSpPr>
            <a:spLocks noChangeArrowheads="1"/>
          </p:cNvSpPr>
          <p:nvPr/>
        </p:nvSpPr>
        <p:spPr bwMode="auto">
          <a:xfrm>
            <a:off x="4478338" y="1219200"/>
            <a:ext cx="357187" cy="304800"/>
          </a:xfrm>
          <a:prstGeom prst="ellipse">
            <a:avLst/>
          </a:prstGeom>
          <a:noFill/>
          <a:ln w="412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65290" tIns="32645" rIns="65290" bIns="32645"/>
          <a:lstStyle/>
          <a:p>
            <a:pPr defTabSz="652463"/>
            <a:endParaRPr lang="ru-RU" sz="3900" b="1">
              <a:latin typeface="Calibri" charset="-52"/>
            </a:endParaRPr>
          </a:p>
        </p:txBody>
      </p:sp>
      <p:sp>
        <p:nvSpPr>
          <p:cNvPr id="2091" name="Text Box 982"/>
          <p:cNvSpPr txBox="1">
            <a:spLocks noChangeArrowheads="1"/>
          </p:cNvSpPr>
          <p:nvPr/>
        </p:nvSpPr>
        <p:spPr bwMode="auto">
          <a:xfrm>
            <a:off x="4879975" y="1273175"/>
            <a:ext cx="27971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36" tIns="39270" rIns="78536" bIns="39270">
            <a:spAutoFit/>
          </a:bodyPr>
          <a:lstStyle/>
          <a:p>
            <a:pPr defTabSz="896938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ответственности пожарных постов;</a:t>
            </a:r>
          </a:p>
        </p:txBody>
      </p:sp>
      <p:sp>
        <p:nvSpPr>
          <p:cNvPr id="101" name="Text Box 2072"/>
          <p:cNvSpPr txBox="1">
            <a:spLocks noChangeArrowheads="1"/>
          </p:cNvSpPr>
          <p:nvPr/>
        </p:nvSpPr>
        <p:spPr bwMode="auto">
          <a:xfrm>
            <a:off x="4371975" y="1644650"/>
            <a:ext cx="500063" cy="207963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 algn="ctr" defTabSz="652463">
              <a:spcBef>
                <a:spcPct val="50000"/>
              </a:spcBef>
              <a:defRPr/>
            </a:pPr>
            <a:endParaRPr lang="ru-RU" sz="7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93" name="Text Box 982"/>
          <p:cNvSpPr txBox="1">
            <a:spLocks noChangeArrowheads="1"/>
          </p:cNvSpPr>
          <p:nvPr/>
        </p:nvSpPr>
        <p:spPr bwMode="auto">
          <a:xfrm>
            <a:off x="4891088" y="1628775"/>
            <a:ext cx="27987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536" tIns="39270" rIns="78536" bIns="39270">
            <a:spAutoFit/>
          </a:bodyPr>
          <a:lstStyle/>
          <a:p>
            <a:pPr defTabSz="896938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места забора воды БЕ-200ЧС;</a:t>
            </a:r>
          </a:p>
        </p:txBody>
      </p:sp>
      <p:grpSp>
        <p:nvGrpSpPr>
          <p:cNvPr id="2094" name="Группа 90"/>
          <p:cNvGrpSpPr>
            <a:grpSpLocks/>
          </p:cNvGrpSpPr>
          <p:nvPr/>
        </p:nvGrpSpPr>
        <p:grpSpPr bwMode="auto">
          <a:xfrm>
            <a:off x="347663" y="3756025"/>
            <a:ext cx="252412" cy="269875"/>
            <a:chOff x="4040346" y="5502280"/>
            <a:chExt cx="352876" cy="378000"/>
          </a:xfrm>
        </p:grpSpPr>
        <p:sp>
          <p:nvSpPr>
            <p:cNvPr id="2183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1236" tIns="45619" rIns="91236" bIns="45619" anchor="ctr"/>
            <a:lstStyle/>
            <a:p>
              <a:pPr algn="ctr" defTabSz="911225"/>
              <a:endParaRPr lang="ru-RU" sz="2900" b="1">
                <a:solidFill>
                  <a:schemeClr val="bg1"/>
                </a:solidFill>
                <a:latin typeface="Calibri" charset="-52"/>
                <a:cs typeface="Times New Roman" pitchFamily="18" charset="0"/>
              </a:endParaRPr>
            </a:p>
          </p:txBody>
        </p:sp>
        <p:grpSp>
          <p:nvGrpSpPr>
            <p:cNvPr id="2184" name="Прямоугольник 92"/>
            <p:cNvGrpSpPr>
              <a:grpSpLocks/>
            </p:cNvGrpSpPr>
            <p:nvPr/>
          </p:nvGrpSpPr>
          <p:grpSpPr bwMode="auto">
            <a:xfrm>
              <a:off x="4156636" y="5497642"/>
              <a:ext cx="122076" cy="390325"/>
              <a:chOff x="603504" y="5254752"/>
              <a:chExt cx="121920" cy="390144"/>
            </a:xfrm>
          </p:grpSpPr>
          <p:pic>
            <p:nvPicPr>
              <p:cNvPr id="2185" name="Прямоугольник 92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03504" y="5254752"/>
                <a:ext cx="121920" cy="390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86" name="Text Box 95"/>
              <p:cNvSpPr txBox="1">
                <a:spLocks noChangeArrowheads="1"/>
              </p:cNvSpPr>
              <p:nvPr/>
            </p:nvSpPr>
            <p:spPr bwMode="auto">
              <a:xfrm>
                <a:off x="609645" y="5259388"/>
                <a:ext cx="107862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396" tIns="45700" rIns="91396" bIns="45700" anchor="ctr"/>
              <a:lstStyle/>
              <a:p>
                <a:pPr algn="ctr" defTabSz="911225"/>
                <a:endParaRPr lang="ru-RU">
                  <a:solidFill>
                    <a:srgbClr val="FFFFFF"/>
                  </a:solidFill>
                  <a:latin typeface="Calibri" charset="-52"/>
                </a:endParaRPr>
              </a:p>
            </p:txBody>
          </p:sp>
        </p:grpSp>
      </p:grpSp>
      <p:grpSp>
        <p:nvGrpSpPr>
          <p:cNvPr id="2095" name="Группа 93"/>
          <p:cNvGrpSpPr>
            <a:grpSpLocks/>
          </p:cNvGrpSpPr>
          <p:nvPr/>
        </p:nvGrpSpPr>
        <p:grpSpPr bwMode="auto">
          <a:xfrm>
            <a:off x="350838" y="4065588"/>
            <a:ext cx="252412" cy="269875"/>
            <a:chOff x="4040346" y="5502280"/>
            <a:chExt cx="352876" cy="378000"/>
          </a:xfrm>
        </p:grpSpPr>
        <p:sp>
          <p:nvSpPr>
            <p:cNvPr id="2179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1236" tIns="45619" rIns="91236" bIns="45619" anchor="ctr"/>
            <a:lstStyle/>
            <a:p>
              <a:pPr algn="ctr" defTabSz="911225"/>
              <a:endParaRPr lang="ru-RU" sz="2900" b="1">
                <a:solidFill>
                  <a:schemeClr val="bg1"/>
                </a:solidFill>
                <a:latin typeface="Calibri" charset="-52"/>
                <a:cs typeface="Times New Roman" pitchFamily="18" charset="0"/>
              </a:endParaRPr>
            </a:p>
          </p:txBody>
        </p:sp>
        <p:grpSp>
          <p:nvGrpSpPr>
            <p:cNvPr id="2180" name="Прямоугольник 95"/>
            <p:cNvGrpSpPr>
              <a:grpSpLocks/>
            </p:cNvGrpSpPr>
            <p:nvPr/>
          </p:nvGrpSpPr>
          <p:grpSpPr bwMode="auto">
            <a:xfrm>
              <a:off x="4170179" y="5497071"/>
              <a:ext cx="122076" cy="390325"/>
              <a:chOff x="621792" y="5687568"/>
              <a:chExt cx="121920" cy="390144"/>
            </a:xfrm>
          </p:grpSpPr>
          <p:pic>
            <p:nvPicPr>
              <p:cNvPr id="2181" name="Прямоугольник 95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21792" y="5687568"/>
                <a:ext cx="121920" cy="390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82" name="Text Box 100"/>
              <p:cNvSpPr txBox="1">
                <a:spLocks noChangeArrowheads="1"/>
              </p:cNvSpPr>
              <p:nvPr/>
            </p:nvSpPr>
            <p:spPr bwMode="auto">
              <a:xfrm>
                <a:off x="627107" y="5692775"/>
                <a:ext cx="107862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396" tIns="45700" rIns="91396" bIns="45700" anchor="ctr"/>
              <a:lstStyle/>
              <a:p>
                <a:pPr algn="ctr" defTabSz="911225"/>
                <a:endParaRPr lang="ru-RU">
                  <a:solidFill>
                    <a:srgbClr val="FFFFFF"/>
                  </a:solidFill>
                  <a:latin typeface="Calibri" charset="-52"/>
                </a:endParaRPr>
              </a:p>
            </p:txBody>
          </p:sp>
        </p:grpSp>
      </p:grpSp>
      <p:grpSp>
        <p:nvGrpSpPr>
          <p:cNvPr id="2096" name="Группа 96"/>
          <p:cNvGrpSpPr>
            <a:grpSpLocks/>
          </p:cNvGrpSpPr>
          <p:nvPr/>
        </p:nvGrpSpPr>
        <p:grpSpPr bwMode="auto">
          <a:xfrm>
            <a:off x="350838" y="4360863"/>
            <a:ext cx="252412" cy="269875"/>
            <a:chOff x="4040346" y="5502280"/>
            <a:chExt cx="352876" cy="378000"/>
          </a:xfrm>
        </p:grpSpPr>
        <p:sp>
          <p:nvSpPr>
            <p:cNvPr id="2175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1236" tIns="45619" rIns="91236" bIns="45619" anchor="ctr"/>
            <a:lstStyle/>
            <a:p>
              <a:pPr algn="ctr" defTabSz="911225"/>
              <a:endParaRPr lang="ru-RU" sz="2900" b="1">
                <a:solidFill>
                  <a:schemeClr val="bg1"/>
                </a:solidFill>
                <a:latin typeface="Calibri" charset="-52"/>
                <a:cs typeface="Times New Roman" pitchFamily="18" charset="0"/>
              </a:endParaRPr>
            </a:p>
          </p:txBody>
        </p:sp>
        <p:grpSp>
          <p:nvGrpSpPr>
            <p:cNvPr id="2176" name="Прямоугольник 98"/>
            <p:cNvGrpSpPr>
              <a:grpSpLocks/>
            </p:cNvGrpSpPr>
            <p:nvPr/>
          </p:nvGrpSpPr>
          <p:grpSpPr bwMode="auto">
            <a:xfrm>
              <a:off x="4170179" y="5498849"/>
              <a:ext cx="122076" cy="390325"/>
              <a:chOff x="621792" y="6102096"/>
              <a:chExt cx="121920" cy="390144"/>
            </a:xfrm>
          </p:grpSpPr>
          <p:pic>
            <p:nvPicPr>
              <p:cNvPr id="2177" name="Прямоугольник 98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21792" y="6102096"/>
                <a:ext cx="121920" cy="390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78" name="Text Box 105"/>
              <p:cNvSpPr txBox="1">
                <a:spLocks noChangeArrowheads="1"/>
              </p:cNvSpPr>
              <p:nvPr/>
            </p:nvSpPr>
            <p:spPr bwMode="auto">
              <a:xfrm>
                <a:off x="627107" y="6105525"/>
                <a:ext cx="107862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396" tIns="45700" rIns="91396" bIns="45700" anchor="ctr"/>
              <a:lstStyle/>
              <a:p>
                <a:pPr algn="ctr" defTabSz="911225"/>
                <a:endParaRPr lang="ru-RU">
                  <a:solidFill>
                    <a:srgbClr val="FFFFFF"/>
                  </a:solidFill>
                  <a:latin typeface="Calibri" charset="-52"/>
                </a:endParaRPr>
              </a:p>
            </p:txBody>
          </p:sp>
        </p:grpSp>
      </p:grpSp>
      <p:grpSp>
        <p:nvGrpSpPr>
          <p:cNvPr id="2097" name="Группа 99"/>
          <p:cNvGrpSpPr>
            <a:grpSpLocks/>
          </p:cNvGrpSpPr>
          <p:nvPr/>
        </p:nvGrpSpPr>
        <p:grpSpPr bwMode="auto">
          <a:xfrm>
            <a:off x="355600" y="4668838"/>
            <a:ext cx="252413" cy="269875"/>
            <a:chOff x="4040346" y="5502280"/>
            <a:chExt cx="352876" cy="378000"/>
          </a:xfrm>
        </p:grpSpPr>
        <p:sp>
          <p:nvSpPr>
            <p:cNvPr id="2171" name="Oval 41"/>
            <p:cNvSpPr>
              <a:spLocks noChangeArrowheads="1"/>
            </p:cNvSpPr>
            <p:nvPr/>
          </p:nvSpPr>
          <p:spPr bwMode="auto">
            <a:xfrm>
              <a:off x="4040346" y="5514980"/>
              <a:ext cx="352876" cy="34422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1236" tIns="45619" rIns="91236" bIns="45619" anchor="ctr"/>
            <a:lstStyle/>
            <a:p>
              <a:pPr algn="ctr" defTabSz="911225"/>
              <a:endParaRPr lang="ru-RU" sz="2900" b="1">
                <a:solidFill>
                  <a:schemeClr val="bg1"/>
                </a:solidFill>
                <a:latin typeface="Calibri" charset="-52"/>
                <a:cs typeface="Times New Roman" pitchFamily="18" charset="0"/>
              </a:endParaRPr>
            </a:p>
          </p:txBody>
        </p:sp>
        <p:grpSp>
          <p:nvGrpSpPr>
            <p:cNvPr id="2172" name="Прямоугольник 102"/>
            <p:cNvGrpSpPr>
              <a:grpSpLocks/>
            </p:cNvGrpSpPr>
            <p:nvPr/>
          </p:nvGrpSpPr>
          <p:grpSpPr bwMode="auto">
            <a:xfrm>
              <a:off x="4170926" y="5493767"/>
              <a:ext cx="121529" cy="390325"/>
              <a:chOff x="627888" y="6528816"/>
              <a:chExt cx="121920" cy="390144"/>
            </a:xfrm>
          </p:grpSpPr>
          <p:pic>
            <p:nvPicPr>
              <p:cNvPr id="2173" name="Прямоугольник 102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27888" y="6528816"/>
                <a:ext cx="121920" cy="390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74" name="Text Box 110"/>
              <p:cNvSpPr txBox="1">
                <a:spLocks noChangeArrowheads="1"/>
              </p:cNvSpPr>
              <p:nvPr/>
            </p:nvSpPr>
            <p:spPr bwMode="auto">
              <a:xfrm>
                <a:off x="632420" y="6537325"/>
                <a:ext cx="108348" cy="37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396" tIns="45700" rIns="91396" bIns="45700" anchor="ctr"/>
              <a:lstStyle/>
              <a:p>
                <a:pPr algn="ctr" defTabSz="911225"/>
                <a:endParaRPr lang="ru-RU">
                  <a:solidFill>
                    <a:srgbClr val="FFFFFF"/>
                  </a:solidFill>
                  <a:latin typeface="Calibri" charset="-52"/>
                </a:endParaRPr>
              </a:p>
            </p:txBody>
          </p:sp>
        </p:grpSp>
      </p:grpSp>
      <p:sp>
        <p:nvSpPr>
          <p:cNvPr id="2098" name="Text Box 982"/>
          <p:cNvSpPr txBox="1">
            <a:spLocks noChangeArrowheads="1"/>
          </p:cNvSpPr>
          <p:nvPr/>
        </p:nvSpPr>
        <p:spPr bwMode="auto">
          <a:xfrm>
            <a:off x="698500" y="4113213"/>
            <a:ext cx="290036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1" tIns="28057" rIns="56111" bIns="28057">
            <a:spAutoFit/>
          </a:bodyPr>
          <a:lstStyle/>
          <a:p>
            <a:pPr defTabSz="898525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военный аэродром;</a:t>
            </a:r>
          </a:p>
        </p:txBody>
      </p:sp>
      <p:sp>
        <p:nvSpPr>
          <p:cNvPr id="2099" name="Rectangle 90"/>
          <p:cNvSpPr>
            <a:spLocks noChangeArrowheads="1"/>
          </p:cNvSpPr>
          <p:nvPr/>
        </p:nvSpPr>
        <p:spPr bwMode="auto">
          <a:xfrm>
            <a:off x="727075" y="4335463"/>
            <a:ext cx="19700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675" tIns="25675" rIns="25675" bIns="25675" anchor="ctr"/>
          <a:lstStyle/>
          <a:p>
            <a:pPr defTabSz="1277938">
              <a:spcBef>
                <a:spcPct val="2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заброшенный аэродром;</a:t>
            </a:r>
          </a:p>
        </p:txBody>
      </p:sp>
      <p:sp>
        <p:nvSpPr>
          <p:cNvPr id="2100" name="Text Box 69"/>
          <p:cNvSpPr txBox="1">
            <a:spLocks noChangeArrowheads="1"/>
          </p:cNvSpPr>
          <p:nvPr/>
        </p:nvSpPr>
        <p:spPr bwMode="auto">
          <a:xfrm>
            <a:off x="655638" y="3787775"/>
            <a:ext cx="31781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9" tIns="45650" rIns="91289" bIns="45650">
            <a:spAutoFit/>
          </a:bodyPr>
          <a:lstStyle/>
          <a:p>
            <a:pPr defTabSz="1457325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гражданский аэродром;</a:t>
            </a:r>
          </a:p>
        </p:txBody>
      </p:sp>
      <p:sp>
        <p:nvSpPr>
          <p:cNvPr id="2101" name="Text Box 55"/>
          <p:cNvSpPr txBox="1">
            <a:spLocks noChangeArrowheads="1"/>
          </p:cNvSpPr>
          <p:nvPr/>
        </p:nvSpPr>
        <p:spPr bwMode="auto">
          <a:xfrm>
            <a:off x="633413" y="4638675"/>
            <a:ext cx="3336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законсервированный аэродром;</a:t>
            </a:r>
          </a:p>
        </p:txBody>
      </p:sp>
      <p:grpSp>
        <p:nvGrpSpPr>
          <p:cNvPr id="2102" name="Group 144"/>
          <p:cNvGrpSpPr>
            <a:grpSpLocks/>
          </p:cNvGrpSpPr>
          <p:nvPr/>
        </p:nvGrpSpPr>
        <p:grpSpPr bwMode="auto">
          <a:xfrm>
            <a:off x="334963" y="4973638"/>
            <a:ext cx="292100" cy="263525"/>
            <a:chOff x="-1411" y="2480"/>
            <a:chExt cx="862" cy="816"/>
          </a:xfrm>
        </p:grpSpPr>
        <p:sp>
          <p:nvSpPr>
            <p:cNvPr id="2157" name="Oval 145"/>
            <p:cNvSpPr>
              <a:spLocks noChangeArrowheads="1"/>
            </p:cNvSpPr>
            <p:nvPr/>
          </p:nvSpPr>
          <p:spPr bwMode="auto">
            <a:xfrm>
              <a:off x="-1411" y="2480"/>
              <a:ext cx="862" cy="816"/>
            </a:xfrm>
            <a:prstGeom prst="ellipse">
              <a:avLst/>
            </a:prstGeom>
            <a:solidFill>
              <a:srgbClr val="FFFF00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defTabSz="652463"/>
              <a:endParaRPr lang="ru-RU" sz="3900" b="1">
                <a:latin typeface="Times New Roman" pitchFamily="18" charset="0"/>
              </a:endParaRPr>
            </a:p>
          </p:txBody>
        </p:sp>
        <p:grpSp>
          <p:nvGrpSpPr>
            <p:cNvPr id="2158" name="Group 146"/>
            <p:cNvGrpSpPr>
              <a:grpSpLocks/>
            </p:cNvGrpSpPr>
            <p:nvPr/>
          </p:nvGrpSpPr>
          <p:grpSpPr bwMode="auto">
            <a:xfrm>
              <a:off x="-1139" y="2752"/>
              <a:ext cx="291" cy="273"/>
              <a:chOff x="266" y="1017"/>
              <a:chExt cx="357" cy="384"/>
            </a:xfrm>
          </p:grpSpPr>
          <p:grpSp>
            <p:nvGrpSpPr>
              <p:cNvPr id="2160" name="Group 147"/>
              <p:cNvGrpSpPr>
                <a:grpSpLocks/>
              </p:cNvGrpSpPr>
              <p:nvPr/>
            </p:nvGrpSpPr>
            <p:grpSpPr bwMode="auto">
              <a:xfrm>
                <a:off x="365" y="1259"/>
                <a:ext cx="258" cy="142"/>
                <a:chOff x="365" y="1259"/>
                <a:chExt cx="258" cy="142"/>
              </a:xfrm>
            </p:grpSpPr>
            <p:sp>
              <p:nvSpPr>
                <p:cNvPr id="2169" name="Rectangle 148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65298" tIns="32649" rIns="65298" bIns="32649"/>
                <a:lstStyle/>
                <a:p>
                  <a:pPr defTabSz="652463"/>
                  <a:endParaRPr lang="ru-RU" sz="3900" b="1">
                    <a:latin typeface="Times New Roman" pitchFamily="18" charset="0"/>
                  </a:endParaRPr>
                </a:p>
              </p:txBody>
            </p:sp>
            <p:sp>
              <p:nvSpPr>
                <p:cNvPr id="2170" name="Rectangle 149"/>
                <p:cNvSpPr>
                  <a:spLocks noChangeArrowheads="1"/>
                </p:cNvSpPr>
                <p:nvPr/>
              </p:nvSpPr>
              <p:spPr bwMode="auto">
                <a:xfrm>
                  <a:off x="365" y="1259"/>
                  <a:ext cx="258" cy="142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65298" tIns="32649" rIns="65298" bIns="32649"/>
                <a:lstStyle/>
                <a:p>
                  <a:pPr defTabSz="652463"/>
                  <a:endParaRPr lang="ru-RU" sz="3900" b="1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161" name="Group 150"/>
              <p:cNvGrpSpPr>
                <a:grpSpLocks/>
              </p:cNvGrpSpPr>
              <p:nvPr/>
            </p:nvGrpSpPr>
            <p:grpSpPr bwMode="auto">
              <a:xfrm>
                <a:off x="266" y="1138"/>
                <a:ext cx="178" cy="262"/>
                <a:chOff x="266" y="1138"/>
                <a:chExt cx="178" cy="262"/>
              </a:xfrm>
            </p:grpSpPr>
            <p:sp>
              <p:nvSpPr>
                <p:cNvPr id="2167" name="Freeform 151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5298" tIns="32649" rIns="65298" bIns="32649"/>
                <a:lstStyle/>
                <a:p>
                  <a:pPr defTabSz="652463"/>
                  <a:endParaRPr lang="ru-RU" sz="3900" b="1">
                    <a:latin typeface="Times New Roman" pitchFamily="18" charset="0"/>
                  </a:endParaRPr>
                </a:p>
              </p:txBody>
            </p:sp>
            <p:sp>
              <p:nvSpPr>
                <p:cNvPr id="2168" name="Freeform 152"/>
                <p:cNvSpPr>
                  <a:spLocks/>
                </p:cNvSpPr>
                <p:nvPr/>
              </p:nvSpPr>
              <p:spPr bwMode="auto">
                <a:xfrm>
                  <a:off x="266" y="1138"/>
                  <a:ext cx="178" cy="262"/>
                </a:xfrm>
                <a:custGeom>
                  <a:avLst/>
                  <a:gdLst>
                    <a:gd name="T0" fmla="*/ 0 w 178"/>
                    <a:gd name="T1" fmla="*/ 262 h 262"/>
                    <a:gd name="T2" fmla="*/ 39 w 178"/>
                    <a:gd name="T3" fmla="*/ 0 h 262"/>
                    <a:gd name="T4" fmla="*/ 139 w 178"/>
                    <a:gd name="T5" fmla="*/ 0 h 262"/>
                    <a:gd name="T6" fmla="*/ 178 w 178"/>
                    <a:gd name="T7" fmla="*/ 262 h 262"/>
                    <a:gd name="T8" fmla="*/ 0 w 178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262"/>
                    <a:gd name="T17" fmla="*/ 178 w 178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262">
                      <a:moveTo>
                        <a:pt x="0" y="262"/>
                      </a:moveTo>
                      <a:lnTo>
                        <a:pt x="39" y="0"/>
                      </a:lnTo>
                      <a:lnTo>
                        <a:pt x="139" y="0"/>
                      </a:lnTo>
                      <a:lnTo>
                        <a:pt x="178" y="26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noFill/>
                <a:ln w="22225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65298" tIns="32649" rIns="65298" bIns="32649"/>
                <a:lstStyle/>
                <a:p>
                  <a:pPr defTabSz="652463"/>
                  <a:endParaRPr lang="ru-RU" sz="3900" b="1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162" name="Group 153"/>
              <p:cNvGrpSpPr>
                <a:grpSpLocks/>
              </p:cNvGrpSpPr>
              <p:nvPr/>
            </p:nvGrpSpPr>
            <p:grpSpPr bwMode="auto">
              <a:xfrm>
                <a:off x="524" y="1219"/>
                <a:ext cx="20" cy="40"/>
                <a:chOff x="524" y="1219"/>
                <a:chExt cx="20" cy="40"/>
              </a:xfrm>
            </p:grpSpPr>
            <p:sp>
              <p:nvSpPr>
                <p:cNvPr id="2165" name="Rectangle 154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65298" tIns="32649" rIns="65298" bIns="32649"/>
                <a:lstStyle/>
                <a:p>
                  <a:pPr defTabSz="652463"/>
                  <a:endParaRPr lang="ru-RU" sz="3900" b="1">
                    <a:latin typeface="Times New Roman" pitchFamily="18" charset="0"/>
                  </a:endParaRPr>
                </a:p>
              </p:txBody>
            </p:sp>
            <p:sp>
              <p:nvSpPr>
                <p:cNvPr id="2166" name="Rectangle 155"/>
                <p:cNvSpPr>
                  <a:spLocks noChangeArrowheads="1"/>
                </p:cNvSpPr>
                <p:nvPr/>
              </p:nvSpPr>
              <p:spPr bwMode="auto">
                <a:xfrm>
                  <a:off x="524" y="1219"/>
                  <a:ext cx="20" cy="40"/>
                </a:xfrm>
                <a:prstGeom prst="rect">
                  <a:avLst/>
                </a:prstGeom>
                <a:noFill/>
                <a:ln w="222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65298" tIns="32649" rIns="65298" bIns="32649"/>
                <a:lstStyle/>
                <a:p>
                  <a:pPr defTabSz="652463"/>
                  <a:endParaRPr lang="ru-RU" sz="3900" b="1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163" name="Freeform 156"/>
              <p:cNvSpPr>
                <a:spLocks/>
              </p:cNvSpPr>
              <p:nvPr/>
            </p:nvSpPr>
            <p:spPr bwMode="auto">
              <a:xfrm>
                <a:off x="517" y="1097"/>
                <a:ext cx="46" cy="107"/>
              </a:xfrm>
              <a:custGeom>
                <a:avLst/>
                <a:gdLst>
                  <a:gd name="T0" fmla="*/ 7 w 46"/>
                  <a:gd name="T1" fmla="*/ 99 h 107"/>
                  <a:gd name="T2" fmla="*/ 15 w 46"/>
                  <a:gd name="T3" fmla="*/ 107 h 107"/>
                  <a:gd name="T4" fmla="*/ 9 w 46"/>
                  <a:gd name="T5" fmla="*/ 100 h 107"/>
                  <a:gd name="T6" fmla="*/ 9 w 46"/>
                  <a:gd name="T7" fmla="*/ 92 h 107"/>
                  <a:gd name="T8" fmla="*/ 4 w 46"/>
                  <a:gd name="T9" fmla="*/ 92 h 107"/>
                  <a:gd name="T10" fmla="*/ 4 w 46"/>
                  <a:gd name="T11" fmla="*/ 88 h 107"/>
                  <a:gd name="T12" fmla="*/ 0 w 46"/>
                  <a:gd name="T13" fmla="*/ 88 h 107"/>
                  <a:gd name="T14" fmla="*/ 0 w 46"/>
                  <a:gd name="T15" fmla="*/ 52 h 107"/>
                  <a:gd name="T16" fmla="*/ 4 w 46"/>
                  <a:gd name="T17" fmla="*/ 52 h 107"/>
                  <a:gd name="T18" fmla="*/ 4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7 h 107"/>
                  <a:gd name="T32" fmla="*/ 23 w 46"/>
                  <a:gd name="T33" fmla="*/ 37 h 107"/>
                  <a:gd name="T34" fmla="*/ 23 w 46"/>
                  <a:gd name="T35" fmla="*/ 34 h 107"/>
                  <a:gd name="T36" fmla="*/ 29 w 46"/>
                  <a:gd name="T37" fmla="*/ 34 h 107"/>
                  <a:gd name="T38" fmla="*/ 32 w 46"/>
                  <a:gd name="T39" fmla="*/ 30 h 107"/>
                  <a:gd name="T40" fmla="*/ 32 w 46"/>
                  <a:gd name="T41" fmla="*/ 27 h 107"/>
                  <a:gd name="T42" fmla="*/ 35 w 46"/>
                  <a:gd name="T43" fmla="*/ 27 h 107"/>
                  <a:gd name="T44" fmla="*/ 35 w 46"/>
                  <a:gd name="T45" fmla="*/ 23 h 107"/>
                  <a:gd name="T46" fmla="*/ 38 w 46"/>
                  <a:gd name="T47" fmla="*/ 19 h 107"/>
                  <a:gd name="T48" fmla="*/ 38 w 46"/>
                  <a:gd name="T49" fmla="*/ 12 h 107"/>
                  <a:gd name="T50" fmla="*/ 41 w 46"/>
                  <a:gd name="T51" fmla="*/ 12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6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7 h 107"/>
                  <a:gd name="T68" fmla="*/ 35 w 46"/>
                  <a:gd name="T69" fmla="*/ 67 h 107"/>
                  <a:gd name="T70" fmla="*/ 35 w 46"/>
                  <a:gd name="T71" fmla="*/ 74 h 107"/>
                  <a:gd name="T72" fmla="*/ 32 w 46"/>
                  <a:gd name="T73" fmla="*/ 74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7 w 46"/>
                  <a:gd name="T81" fmla="*/ 85 h 107"/>
                  <a:gd name="T82" fmla="*/ 27 w 46"/>
                  <a:gd name="T83" fmla="*/ 100 h 107"/>
                  <a:gd name="T84" fmla="*/ 23 w 46"/>
                  <a:gd name="T85" fmla="*/ 100 h 107"/>
                  <a:gd name="T86" fmla="*/ 23 w 46"/>
                  <a:gd name="T87" fmla="*/ 103 h 107"/>
                  <a:gd name="T88" fmla="*/ 21 w 46"/>
                  <a:gd name="T89" fmla="*/ 107 h 107"/>
                  <a:gd name="T90" fmla="*/ 15 w 46"/>
                  <a:gd name="T91" fmla="*/ 107 h 107"/>
                  <a:gd name="T92" fmla="*/ 7 w 46"/>
                  <a:gd name="T93" fmla="*/ 99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9"/>
                    </a:moveTo>
                    <a:lnTo>
                      <a:pt x="15" y="107"/>
                    </a:lnTo>
                    <a:lnTo>
                      <a:pt x="9" y="100"/>
                    </a:lnTo>
                    <a:lnTo>
                      <a:pt x="9" y="92"/>
                    </a:lnTo>
                    <a:lnTo>
                      <a:pt x="4" y="92"/>
                    </a:lnTo>
                    <a:lnTo>
                      <a:pt x="4" y="88"/>
                    </a:lnTo>
                    <a:lnTo>
                      <a:pt x="0" y="88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7"/>
                    </a:lnTo>
                    <a:lnTo>
                      <a:pt x="23" y="3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2" y="30"/>
                    </a:lnTo>
                    <a:lnTo>
                      <a:pt x="32" y="27"/>
                    </a:lnTo>
                    <a:lnTo>
                      <a:pt x="35" y="27"/>
                    </a:lnTo>
                    <a:lnTo>
                      <a:pt x="35" y="23"/>
                    </a:lnTo>
                    <a:lnTo>
                      <a:pt x="38" y="19"/>
                    </a:lnTo>
                    <a:lnTo>
                      <a:pt x="38" y="12"/>
                    </a:lnTo>
                    <a:lnTo>
                      <a:pt x="41" y="12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6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7"/>
                    </a:lnTo>
                    <a:lnTo>
                      <a:pt x="35" y="67"/>
                    </a:lnTo>
                    <a:lnTo>
                      <a:pt x="35" y="74"/>
                    </a:lnTo>
                    <a:lnTo>
                      <a:pt x="32" y="74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7" y="100"/>
                    </a:lnTo>
                    <a:lnTo>
                      <a:pt x="23" y="100"/>
                    </a:lnTo>
                    <a:lnTo>
                      <a:pt x="23" y="103"/>
                    </a:lnTo>
                    <a:lnTo>
                      <a:pt x="21" y="107"/>
                    </a:lnTo>
                    <a:lnTo>
                      <a:pt x="15" y="107"/>
                    </a:lnTo>
                    <a:lnTo>
                      <a:pt x="7" y="99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5298" tIns="32649" rIns="65298" bIns="32649"/>
              <a:lstStyle/>
              <a:p>
                <a:pPr defTabSz="652463"/>
                <a:endParaRPr lang="ru-RU" sz="3900" b="1">
                  <a:latin typeface="Times New Roman" pitchFamily="18" charset="0"/>
                </a:endParaRPr>
              </a:p>
            </p:txBody>
          </p:sp>
          <p:sp>
            <p:nvSpPr>
              <p:cNvPr id="2164" name="Freeform 157"/>
              <p:cNvSpPr>
                <a:spLocks/>
              </p:cNvSpPr>
              <p:nvPr/>
            </p:nvSpPr>
            <p:spPr bwMode="auto">
              <a:xfrm>
                <a:off x="325" y="1017"/>
                <a:ext cx="46" cy="107"/>
              </a:xfrm>
              <a:custGeom>
                <a:avLst/>
                <a:gdLst>
                  <a:gd name="T0" fmla="*/ 7 w 46"/>
                  <a:gd name="T1" fmla="*/ 98 h 107"/>
                  <a:gd name="T2" fmla="*/ 15 w 46"/>
                  <a:gd name="T3" fmla="*/ 107 h 107"/>
                  <a:gd name="T4" fmla="*/ 9 w 46"/>
                  <a:gd name="T5" fmla="*/ 99 h 107"/>
                  <a:gd name="T6" fmla="*/ 9 w 46"/>
                  <a:gd name="T7" fmla="*/ 92 h 107"/>
                  <a:gd name="T8" fmla="*/ 3 w 46"/>
                  <a:gd name="T9" fmla="*/ 92 h 107"/>
                  <a:gd name="T10" fmla="*/ 3 w 46"/>
                  <a:gd name="T11" fmla="*/ 88 h 107"/>
                  <a:gd name="T12" fmla="*/ 0 w 46"/>
                  <a:gd name="T13" fmla="*/ 88 h 107"/>
                  <a:gd name="T14" fmla="*/ 0 w 46"/>
                  <a:gd name="T15" fmla="*/ 51 h 107"/>
                  <a:gd name="T16" fmla="*/ 3 w 46"/>
                  <a:gd name="T17" fmla="*/ 51 h 107"/>
                  <a:gd name="T18" fmla="*/ 3 w 46"/>
                  <a:gd name="T19" fmla="*/ 48 h 107"/>
                  <a:gd name="T20" fmla="*/ 6 w 46"/>
                  <a:gd name="T21" fmla="*/ 48 h 107"/>
                  <a:gd name="T22" fmla="*/ 6 w 46"/>
                  <a:gd name="T23" fmla="*/ 44 h 107"/>
                  <a:gd name="T24" fmla="*/ 9 w 46"/>
                  <a:gd name="T25" fmla="*/ 44 h 107"/>
                  <a:gd name="T26" fmla="*/ 12 w 46"/>
                  <a:gd name="T27" fmla="*/ 41 h 107"/>
                  <a:gd name="T28" fmla="*/ 15 w 46"/>
                  <a:gd name="T29" fmla="*/ 41 h 107"/>
                  <a:gd name="T30" fmla="*/ 18 w 46"/>
                  <a:gd name="T31" fmla="*/ 36 h 107"/>
                  <a:gd name="T32" fmla="*/ 23 w 46"/>
                  <a:gd name="T33" fmla="*/ 36 h 107"/>
                  <a:gd name="T34" fmla="*/ 23 w 46"/>
                  <a:gd name="T35" fmla="*/ 33 h 107"/>
                  <a:gd name="T36" fmla="*/ 29 w 46"/>
                  <a:gd name="T37" fmla="*/ 33 h 107"/>
                  <a:gd name="T38" fmla="*/ 32 w 46"/>
                  <a:gd name="T39" fmla="*/ 29 h 107"/>
                  <a:gd name="T40" fmla="*/ 32 w 46"/>
                  <a:gd name="T41" fmla="*/ 26 h 107"/>
                  <a:gd name="T42" fmla="*/ 35 w 46"/>
                  <a:gd name="T43" fmla="*/ 26 h 107"/>
                  <a:gd name="T44" fmla="*/ 35 w 46"/>
                  <a:gd name="T45" fmla="*/ 22 h 107"/>
                  <a:gd name="T46" fmla="*/ 38 w 46"/>
                  <a:gd name="T47" fmla="*/ 19 h 107"/>
                  <a:gd name="T48" fmla="*/ 38 w 46"/>
                  <a:gd name="T49" fmla="*/ 11 h 107"/>
                  <a:gd name="T50" fmla="*/ 41 w 46"/>
                  <a:gd name="T51" fmla="*/ 11 h 107"/>
                  <a:gd name="T52" fmla="*/ 41 w 46"/>
                  <a:gd name="T53" fmla="*/ 0 h 107"/>
                  <a:gd name="T54" fmla="*/ 38 w 46"/>
                  <a:gd name="T55" fmla="*/ 0 h 107"/>
                  <a:gd name="T56" fmla="*/ 46 w 46"/>
                  <a:gd name="T57" fmla="*/ 0 h 107"/>
                  <a:gd name="T58" fmla="*/ 46 w 46"/>
                  <a:gd name="T59" fmla="*/ 55 h 107"/>
                  <a:gd name="T60" fmla="*/ 44 w 46"/>
                  <a:gd name="T61" fmla="*/ 59 h 107"/>
                  <a:gd name="T62" fmla="*/ 44 w 46"/>
                  <a:gd name="T63" fmla="*/ 63 h 107"/>
                  <a:gd name="T64" fmla="*/ 41 w 46"/>
                  <a:gd name="T65" fmla="*/ 63 h 107"/>
                  <a:gd name="T66" fmla="*/ 38 w 46"/>
                  <a:gd name="T67" fmla="*/ 66 h 107"/>
                  <a:gd name="T68" fmla="*/ 35 w 46"/>
                  <a:gd name="T69" fmla="*/ 66 h 107"/>
                  <a:gd name="T70" fmla="*/ 35 w 46"/>
                  <a:gd name="T71" fmla="*/ 73 h 107"/>
                  <a:gd name="T72" fmla="*/ 32 w 46"/>
                  <a:gd name="T73" fmla="*/ 73 h 107"/>
                  <a:gd name="T74" fmla="*/ 32 w 46"/>
                  <a:gd name="T75" fmla="*/ 81 h 107"/>
                  <a:gd name="T76" fmla="*/ 29 w 46"/>
                  <a:gd name="T77" fmla="*/ 81 h 107"/>
                  <a:gd name="T78" fmla="*/ 29 w 46"/>
                  <a:gd name="T79" fmla="*/ 85 h 107"/>
                  <a:gd name="T80" fmla="*/ 26 w 46"/>
                  <a:gd name="T81" fmla="*/ 85 h 107"/>
                  <a:gd name="T82" fmla="*/ 26 w 46"/>
                  <a:gd name="T83" fmla="*/ 99 h 107"/>
                  <a:gd name="T84" fmla="*/ 23 w 46"/>
                  <a:gd name="T85" fmla="*/ 99 h 107"/>
                  <a:gd name="T86" fmla="*/ 23 w 46"/>
                  <a:gd name="T87" fmla="*/ 103 h 107"/>
                  <a:gd name="T88" fmla="*/ 20 w 46"/>
                  <a:gd name="T89" fmla="*/ 107 h 107"/>
                  <a:gd name="T90" fmla="*/ 15 w 46"/>
                  <a:gd name="T91" fmla="*/ 107 h 107"/>
                  <a:gd name="T92" fmla="*/ 7 w 46"/>
                  <a:gd name="T93" fmla="*/ 98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"/>
                  <a:gd name="T142" fmla="*/ 0 h 107"/>
                  <a:gd name="T143" fmla="*/ 46 w 46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" h="107">
                    <a:moveTo>
                      <a:pt x="7" y="98"/>
                    </a:moveTo>
                    <a:lnTo>
                      <a:pt x="15" y="107"/>
                    </a:lnTo>
                    <a:lnTo>
                      <a:pt x="9" y="99"/>
                    </a:lnTo>
                    <a:lnTo>
                      <a:pt x="9" y="92"/>
                    </a:lnTo>
                    <a:lnTo>
                      <a:pt x="3" y="92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0" y="51"/>
                    </a:lnTo>
                    <a:lnTo>
                      <a:pt x="3" y="51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2" y="41"/>
                    </a:lnTo>
                    <a:lnTo>
                      <a:pt x="15" y="41"/>
                    </a:lnTo>
                    <a:lnTo>
                      <a:pt x="18" y="36"/>
                    </a:lnTo>
                    <a:lnTo>
                      <a:pt x="23" y="36"/>
                    </a:lnTo>
                    <a:lnTo>
                      <a:pt x="23" y="33"/>
                    </a:lnTo>
                    <a:lnTo>
                      <a:pt x="29" y="33"/>
                    </a:lnTo>
                    <a:lnTo>
                      <a:pt x="32" y="29"/>
                    </a:lnTo>
                    <a:lnTo>
                      <a:pt x="32" y="26"/>
                    </a:lnTo>
                    <a:lnTo>
                      <a:pt x="35" y="26"/>
                    </a:lnTo>
                    <a:lnTo>
                      <a:pt x="35" y="22"/>
                    </a:lnTo>
                    <a:lnTo>
                      <a:pt x="38" y="19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55"/>
                    </a:lnTo>
                    <a:lnTo>
                      <a:pt x="44" y="59"/>
                    </a:lnTo>
                    <a:lnTo>
                      <a:pt x="44" y="63"/>
                    </a:lnTo>
                    <a:lnTo>
                      <a:pt x="41" y="63"/>
                    </a:lnTo>
                    <a:lnTo>
                      <a:pt x="38" y="66"/>
                    </a:lnTo>
                    <a:lnTo>
                      <a:pt x="35" y="66"/>
                    </a:lnTo>
                    <a:lnTo>
                      <a:pt x="35" y="73"/>
                    </a:lnTo>
                    <a:lnTo>
                      <a:pt x="32" y="73"/>
                    </a:lnTo>
                    <a:lnTo>
                      <a:pt x="32" y="81"/>
                    </a:lnTo>
                    <a:lnTo>
                      <a:pt x="29" y="81"/>
                    </a:lnTo>
                    <a:lnTo>
                      <a:pt x="29" y="85"/>
                    </a:lnTo>
                    <a:lnTo>
                      <a:pt x="26" y="85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3" y="103"/>
                    </a:lnTo>
                    <a:lnTo>
                      <a:pt x="20" y="107"/>
                    </a:lnTo>
                    <a:lnTo>
                      <a:pt x="15" y="107"/>
                    </a:lnTo>
                    <a:lnTo>
                      <a:pt x="7" y="98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65298" tIns="32649" rIns="65298" bIns="32649"/>
              <a:lstStyle/>
              <a:p>
                <a:pPr defTabSz="652463"/>
                <a:endParaRPr lang="ru-RU" sz="3900" b="1">
                  <a:latin typeface="Times New Roman" pitchFamily="18" charset="0"/>
                </a:endParaRPr>
              </a:p>
            </p:txBody>
          </p:sp>
        </p:grpSp>
        <p:sp>
          <p:nvSpPr>
            <p:cNvPr id="2159" name="Oval 158"/>
            <p:cNvSpPr>
              <a:spLocks noChangeArrowheads="1"/>
            </p:cNvSpPr>
            <p:nvPr/>
          </p:nvSpPr>
          <p:spPr bwMode="auto">
            <a:xfrm>
              <a:off x="-1275" y="2616"/>
              <a:ext cx="590" cy="5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 wrap="none" lIns="65298" tIns="32649" rIns="65298" bIns="32649" anchor="ctr"/>
            <a:lstStyle/>
            <a:p>
              <a:pPr defTabSz="652463"/>
              <a:endParaRPr lang="ru-RU" sz="3900" b="1">
                <a:latin typeface="Times New Roman" pitchFamily="18" charset="0"/>
              </a:endParaRPr>
            </a:p>
          </p:txBody>
        </p:sp>
      </p:grp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633413" y="4929188"/>
            <a:ext cx="33369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химическиопасныый объект;</a:t>
            </a:r>
          </a:p>
        </p:txBody>
      </p:sp>
      <p:grpSp>
        <p:nvGrpSpPr>
          <p:cNvPr id="2104" name="Группа 123"/>
          <p:cNvGrpSpPr>
            <a:grpSpLocks/>
          </p:cNvGrpSpPr>
          <p:nvPr/>
        </p:nvGrpSpPr>
        <p:grpSpPr bwMode="auto">
          <a:xfrm>
            <a:off x="419100" y="5308600"/>
            <a:ext cx="152400" cy="180975"/>
            <a:chOff x="1286633" y="5729294"/>
            <a:chExt cx="214314" cy="385766"/>
          </a:xfrm>
        </p:grpSpPr>
        <p:sp>
          <p:nvSpPr>
            <p:cNvPr id="2155" name="Овал 124"/>
            <p:cNvSpPr>
              <a:spLocks noChangeArrowheads="1"/>
            </p:cNvSpPr>
            <p:nvPr/>
          </p:nvSpPr>
          <p:spPr bwMode="auto">
            <a:xfrm>
              <a:off x="1286633" y="5729294"/>
              <a:ext cx="214314" cy="214314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96" tIns="45700" rIns="91396" bIns="45700" anchor="ctr"/>
            <a:lstStyle/>
            <a:p>
              <a:pPr algn="ctr" defTabSz="911225"/>
              <a:endParaRPr lang="ru-RU">
                <a:solidFill>
                  <a:srgbClr val="FFFFFF"/>
                </a:solidFill>
                <a:latin typeface="Calibri" charset="-52"/>
              </a:endParaRPr>
            </a:p>
          </p:txBody>
        </p:sp>
        <p:sp>
          <p:nvSpPr>
            <p:cNvPr id="2156" name="Равнобедренный треугольник 125"/>
            <p:cNvSpPr>
              <a:spLocks noChangeArrowheads="1"/>
            </p:cNvSpPr>
            <p:nvPr/>
          </p:nvSpPr>
          <p:spPr bwMode="auto">
            <a:xfrm>
              <a:off x="1286633" y="5829308"/>
              <a:ext cx="214314" cy="28575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396" tIns="45700" rIns="91396" bIns="45700" anchor="ctr"/>
            <a:lstStyle/>
            <a:p>
              <a:pPr algn="ctr" defTabSz="911225"/>
              <a:endParaRPr lang="ru-RU">
                <a:solidFill>
                  <a:srgbClr val="FFFFFF"/>
                </a:solidFill>
                <a:latin typeface="Calibri" charset="-52"/>
              </a:endParaRPr>
            </a:p>
          </p:txBody>
        </p:sp>
      </p:grpSp>
      <p:sp>
        <p:nvSpPr>
          <p:cNvPr id="2105" name="Text Box 55"/>
          <p:cNvSpPr txBox="1">
            <a:spLocks noChangeArrowheads="1"/>
          </p:cNvSpPr>
          <p:nvPr/>
        </p:nvSpPr>
        <p:spPr bwMode="auto">
          <a:xfrm>
            <a:off x="631825" y="5210175"/>
            <a:ext cx="3336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пещеры;</a:t>
            </a:r>
          </a:p>
        </p:txBody>
      </p:sp>
      <p:grpSp>
        <p:nvGrpSpPr>
          <p:cNvPr id="2106" name="Группа 136"/>
          <p:cNvGrpSpPr>
            <a:grpSpLocks/>
          </p:cNvGrpSpPr>
          <p:nvPr/>
        </p:nvGrpSpPr>
        <p:grpSpPr bwMode="auto">
          <a:xfrm>
            <a:off x="4657725" y="4465638"/>
            <a:ext cx="357188" cy="200025"/>
            <a:chOff x="957263" y="7653358"/>
            <a:chExt cx="500029" cy="280966"/>
          </a:xfrm>
        </p:grpSpPr>
        <p:sp>
          <p:nvSpPr>
            <p:cNvPr id="2148" name="Полилиния 115"/>
            <p:cNvSpPr>
              <a:spLocks noChangeArrowheads="1"/>
            </p:cNvSpPr>
            <p:nvPr/>
          </p:nvSpPr>
          <p:spPr bwMode="auto">
            <a:xfrm>
              <a:off x="957263" y="7686675"/>
              <a:ext cx="449262" cy="222250"/>
            </a:xfrm>
            <a:custGeom>
              <a:avLst/>
              <a:gdLst>
                <a:gd name="T0" fmla="*/ 0 w 2163288"/>
                <a:gd name="T1" fmla="*/ 0 h 1822863"/>
                <a:gd name="T2" fmla="*/ 0 w 2163288"/>
                <a:gd name="T3" fmla="*/ 0 h 1822863"/>
                <a:gd name="T4" fmla="*/ 0 w 2163288"/>
                <a:gd name="T5" fmla="*/ 0 h 1822863"/>
                <a:gd name="T6" fmla="*/ 0 w 2163288"/>
                <a:gd name="T7" fmla="*/ 0 h 1822863"/>
                <a:gd name="T8" fmla="*/ 0 w 2163288"/>
                <a:gd name="T9" fmla="*/ 0 h 1822863"/>
                <a:gd name="T10" fmla="*/ 0 w 2163288"/>
                <a:gd name="T11" fmla="*/ 0 h 1822863"/>
                <a:gd name="T12" fmla="*/ 0 w 2163288"/>
                <a:gd name="T13" fmla="*/ 0 h 1822863"/>
                <a:gd name="T14" fmla="*/ 0 w 2163288"/>
                <a:gd name="T15" fmla="*/ 0 h 1822863"/>
                <a:gd name="T16" fmla="*/ 0 w 2163288"/>
                <a:gd name="T17" fmla="*/ 0 h 1822863"/>
                <a:gd name="T18" fmla="*/ 0 w 2163288"/>
                <a:gd name="T19" fmla="*/ 0 h 1822863"/>
                <a:gd name="T20" fmla="*/ 0 w 2163288"/>
                <a:gd name="T21" fmla="*/ 0 h 1822863"/>
                <a:gd name="T22" fmla="*/ 0 w 2163288"/>
                <a:gd name="T23" fmla="*/ 0 h 1822863"/>
                <a:gd name="T24" fmla="*/ 0 w 2163288"/>
                <a:gd name="T25" fmla="*/ 0 h 18228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3288"/>
                <a:gd name="T40" fmla="*/ 0 h 1822863"/>
                <a:gd name="T41" fmla="*/ 2163288 w 2163288"/>
                <a:gd name="T42" fmla="*/ 1822863 h 18228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3288" h="1822863">
                  <a:moveTo>
                    <a:pt x="2163288" y="0"/>
                  </a:moveTo>
                  <a:cubicBezTo>
                    <a:pt x="2092036" y="48491"/>
                    <a:pt x="2020784" y="96982"/>
                    <a:pt x="1913906" y="142504"/>
                  </a:cubicBezTo>
                  <a:cubicBezTo>
                    <a:pt x="1807028" y="188026"/>
                    <a:pt x="1688274" y="217715"/>
                    <a:pt x="1522020" y="273133"/>
                  </a:cubicBezTo>
                  <a:cubicBezTo>
                    <a:pt x="1355766" y="328551"/>
                    <a:pt x="1126176" y="423553"/>
                    <a:pt x="916379" y="475013"/>
                  </a:cubicBezTo>
                  <a:cubicBezTo>
                    <a:pt x="706582" y="526473"/>
                    <a:pt x="409698" y="522514"/>
                    <a:pt x="263236" y="581891"/>
                  </a:cubicBezTo>
                  <a:cubicBezTo>
                    <a:pt x="116774" y="641268"/>
                    <a:pt x="75210" y="704603"/>
                    <a:pt x="37605" y="831273"/>
                  </a:cubicBezTo>
                  <a:cubicBezTo>
                    <a:pt x="0" y="957943"/>
                    <a:pt x="0" y="1229096"/>
                    <a:pt x="37605" y="1341912"/>
                  </a:cubicBezTo>
                  <a:cubicBezTo>
                    <a:pt x="75210" y="1454728"/>
                    <a:pt x="81148" y="1474520"/>
                    <a:pt x="263236" y="1508167"/>
                  </a:cubicBezTo>
                  <a:cubicBezTo>
                    <a:pt x="445324" y="1541814"/>
                    <a:pt x="938151" y="1494313"/>
                    <a:pt x="1130135" y="1543793"/>
                  </a:cubicBezTo>
                  <a:cubicBezTo>
                    <a:pt x="1322119" y="1593274"/>
                    <a:pt x="1335973" y="1787237"/>
                    <a:pt x="1415142" y="1805050"/>
                  </a:cubicBezTo>
                  <a:cubicBezTo>
                    <a:pt x="1494311" y="1822863"/>
                    <a:pt x="1605148" y="1650671"/>
                    <a:pt x="1605148" y="1650671"/>
                  </a:cubicBezTo>
                  <a:lnTo>
                    <a:pt x="1617023" y="1650671"/>
                  </a:lnTo>
                </a:path>
              </a:pathLst>
            </a:custGeom>
            <a:noFill/>
            <a:ln w="50800" algn="ctr">
              <a:solidFill>
                <a:srgbClr val="009900"/>
              </a:solidFill>
              <a:prstDash val="sysDash"/>
              <a:round/>
              <a:headEnd/>
              <a:tailEnd/>
            </a:ln>
          </p:spPr>
          <p:txBody>
            <a:bodyPr lIns="65298" tIns="32649" rIns="65298" bIns="32649"/>
            <a:lstStyle/>
            <a:p>
              <a:pPr defTabSz="652463"/>
              <a:endParaRPr lang="ru-RU" sz="3900" b="1">
                <a:latin typeface="Times New Roman" pitchFamily="18" charset="0"/>
              </a:endParaRPr>
            </a:p>
          </p:txBody>
        </p:sp>
        <p:grpSp>
          <p:nvGrpSpPr>
            <p:cNvPr id="2149" name="Группа 132"/>
            <p:cNvGrpSpPr>
              <a:grpSpLocks/>
            </p:cNvGrpSpPr>
            <p:nvPr/>
          </p:nvGrpSpPr>
          <p:grpSpPr bwMode="auto">
            <a:xfrm>
              <a:off x="1385854" y="7653358"/>
              <a:ext cx="71438" cy="71438"/>
              <a:chOff x="1614454" y="7729558"/>
              <a:chExt cx="71438" cy="71438"/>
            </a:xfrm>
          </p:grpSpPr>
          <p:cxnSp>
            <p:nvCxnSpPr>
              <p:cNvPr id="2153" name="Прямая соединительная линия 129"/>
              <p:cNvCxnSpPr>
                <a:cxnSpLocks noChangeShapeType="1"/>
              </p:cNvCxnSpPr>
              <p:nvPr/>
            </p:nvCxnSpPr>
            <p:spPr bwMode="auto">
              <a:xfrm rot="16200000" flipH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  <p:cxnSp>
            <p:nvCxnSpPr>
              <p:cNvPr id="2154" name="Прямая соединительная линия 1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</p:grpSp>
        <p:grpSp>
          <p:nvGrpSpPr>
            <p:cNvPr id="2150" name="Группа 133"/>
            <p:cNvGrpSpPr>
              <a:grpSpLocks/>
            </p:cNvGrpSpPr>
            <p:nvPr/>
          </p:nvGrpSpPr>
          <p:grpSpPr bwMode="auto">
            <a:xfrm>
              <a:off x="1262061" y="7862886"/>
              <a:ext cx="71438" cy="71438"/>
              <a:chOff x="1614454" y="7729558"/>
              <a:chExt cx="71438" cy="71438"/>
            </a:xfrm>
          </p:grpSpPr>
          <p:cxnSp>
            <p:nvCxnSpPr>
              <p:cNvPr id="2151" name="Прямая соединительная линия 134"/>
              <p:cNvCxnSpPr>
                <a:cxnSpLocks noChangeShapeType="1"/>
              </p:cNvCxnSpPr>
              <p:nvPr/>
            </p:nvCxnSpPr>
            <p:spPr bwMode="auto">
              <a:xfrm rot="16200000" flipH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  <p:cxnSp>
            <p:nvCxnSpPr>
              <p:cNvPr id="2152" name="Прямая соединительная линия 1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14454" y="7729558"/>
                <a:ext cx="71438" cy="71438"/>
              </a:xfrm>
              <a:prstGeom prst="line">
                <a:avLst/>
              </a:prstGeom>
              <a:noFill/>
              <a:ln w="50800" algn="ctr">
                <a:solidFill>
                  <a:srgbClr val="009900"/>
                </a:solidFill>
                <a:round/>
                <a:headEnd/>
                <a:tailEnd/>
              </a:ln>
            </p:spPr>
          </p:cxnSp>
        </p:grpSp>
      </p:grpSp>
      <p:sp>
        <p:nvSpPr>
          <p:cNvPr id="2107" name="Text Box 55"/>
          <p:cNvSpPr txBox="1">
            <a:spLocks noChangeArrowheads="1"/>
          </p:cNvSpPr>
          <p:nvPr/>
        </p:nvSpPr>
        <p:spPr bwMode="auto">
          <a:xfrm>
            <a:off x="4954588" y="4325938"/>
            <a:ext cx="27638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algn="just" defTabSz="1276350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туристические маршруты с указанием типа (пеший), класса сложности (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), названия («Дремучий лес») и протяженности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 (12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en-US" sz="11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108" name="Rectangle 54"/>
          <p:cNvSpPr>
            <a:spLocks noChangeArrowheads="1"/>
          </p:cNvSpPr>
          <p:nvPr/>
        </p:nvSpPr>
        <p:spPr bwMode="auto">
          <a:xfrm>
            <a:off x="4011613" y="4695825"/>
            <a:ext cx="1011237" cy="203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2674" tIns="12674" rIns="12674" bIns="12674"/>
          <a:lstStyle/>
          <a:p>
            <a:pPr algn="ctr" defTabSz="1276350"/>
            <a:r>
              <a:rPr lang="ru-RU" sz="700" b="1" u="sng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7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b="1" u="sng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700" b="1" u="sng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700" b="1" u="sng">
                <a:latin typeface="Times New Roman" pitchFamily="18" charset="0"/>
                <a:cs typeface="Times New Roman" pitchFamily="18" charset="0"/>
              </a:rPr>
              <a:t> «Дремучий лес»</a:t>
            </a:r>
          </a:p>
          <a:p>
            <a:pPr algn="ctr" defTabSz="1276350"/>
            <a:r>
              <a:rPr lang="ru-RU" sz="700" b="1">
                <a:latin typeface="Times New Roman" pitchFamily="18" charset="0"/>
                <a:cs typeface="Times New Roman" pitchFamily="18" charset="0"/>
              </a:rPr>
              <a:t> 12км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09" name="Группа 139"/>
          <p:cNvGrpSpPr>
            <a:grpSpLocks/>
          </p:cNvGrpSpPr>
          <p:nvPr/>
        </p:nvGrpSpPr>
        <p:grpSpPr bwMode="auto">
          <a:xfrm>
            <a:off x="387350" y="5540375"/>
            <a:ext cx="225425" cy="212725"/>
            <a:chOff x="542885" y="6954971"/>
            <a:chExt cx="318332" cy="296242"/>
          </a:xfrm>
        </p:grpSpPr>
        <p:grpSp>
          <p:nvGrpSpPr>
            <p:cNvPr id="2140" name="Group 56"/>
            <p:cNvGrpSpPr>
              <a:grpSpLocks/>
            </p:cNvGrpSpPr>
            <p:nvPr/>
          </p:nvGrpSpPr>
          <p:grpSpPr bwMode="auto">
            <a:xfrm>
              <a:off x="542885" y="6954971"/>
              <a:ext cx="318332" cy="296241"/>
              <a:chOff x="0" y="1"/>
              <a:chExt cx="20000" cy="19999"/>
            </a:xfrm>
          </p:grpSpPr>
          <p:sp>
            <p:nvSpPr>
              <p:cNvPr id="2142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1236" tIns="45619" rIns="91236" bIns="45619"/>
              <a:lstStyle/>
              <a:p>
                <a:pPr defTabSz="1276350"/>
                <a:endParaRPr lang="ru-RU" sz="2500">
                  <a:latin typeface="Calibri" charset="-52"/>
                </a:endParaRPr>
              </a:p>
            </p:txBody>
          </p:sp>
          <p:sp>
            <p:nvSpPr>
              <p:cNvPr id="2143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4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45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19" cy="3408"/>
                <a:chOff x="-2659" y="0"/>
                <a:chExt cx="26710" cy="20000"/>
              </a:xfrm>
            </p:grpSpPr>
            <p:sp>
              <p:nvSpPr>
                <p:cNvPr id="2146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7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41" name="Rectangle 57"/>
            <p:cNvSpPr>
              <a:spLocks noChangeArrowheads="1"/>
            </p:cNvSpPr>
            <p:nvPr/>
          </p:nvSpPr>
          <p:spPr bwMode="auto">
            <a:xfrm>
              <a:off x="614322" y="7067447"/>
              <a:ext cx="175536" cy="181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236" tIns="45619" rIns="91236" bIns="45619"/>
            <a:lstStyle/>
            <a:p>
              <a:pPr defTabSz="1276350"/>
              <a:endParaRPr lang="ru-RU" sz="2500">
                <a:latin typeface="Calibri" charset="-52"/>
              </a:endParaRPr>
            </a:p>
          </p:txBody>
        </p:sp>
      </p:grpSp>
      <p:sp>
        <p:nvSpPr>
          <p:cNvPr id="2110" name="Text Box 55"/>
          <p:cNvSpPr txBox="1">
            <a:spLocks noChangeArrowheads="1"/>
          </p:cNvSpPr>
          <p:nvPr/>
        </p:nvSpPr>
        <p:spPr bwMode="auto">
          <a:xfrm>
            <a:off x="647700" y="5492750"/>
            <a:ext cx="3336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музеи;</a:t>
            </a:r>
          </a:p>
        </p:txBody>
      </p:sp>
      <p:sp>
        <p:nvSpPr>
          <p:cNvPr id="2111" name="Прямоугольник 149"/>
          <p:cNvSpPr>
            <a:spLocks noChangeArrowheads="1"/>
          </p:cNvSpPr>
          <p:nvPr/>
        </p:nvSpPr>
        <p:spPr bwMode="auto">
          <a:xfrm>
            <a:off x="4757738" y="5062538"/>
            <a:ext cx="153987" cy="153987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2112" name="Text Box 55"/>
          <p:cNvSpPr txBox="1">
            <a:spLocks noChangeArrowheads="1"/>
          </p:cNvSpPr>
          <p:nvPr/>
        </p:nvSpPr>
        <p:spPr bwMode="auto">
          <a:xfrm>
            <a:off x="4962525" y="4959350"/>
            <a:ext cx="3336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шахты;</a:t>
            </a:r>
          </a:p>
        </p:txBody>
      </p:sp>
      <p:sp>
        <p:nvSpPr>
          <p:cNvPr id="2113" name="5-конечная звезда 151"/>
          <p:cNvSpPr>
            <a:spLocks noChangeArrowheads="1"/>
          </p:cNvSpPr>
          <p:nvPr/>
        </p:nvSpPr>
        <p:spPr bwMode="auto">
          <a:xfrm>
            <a:off x="4697413" y="5294313"/>
            <a:ext cx="255587" cy="242887"/>
          </a:xfrm>
          <a:custGeom>
            <a:avLst/>
            <a:gdLst>
              <a:gd name="T0" fmla="*/ 127794 w 358775"/>
              <a:gd name="T1" fmla="*/ 0 h 339725"/>
              <a:gd name="T2" fmla="*/ 0 w 358775"/>
              <a:gd name="T3" fmla="*/ 92774 h 339725"/>
              <a:gd name="T4" fmla="*/ 48813 w 358775"/>
              <a:gd name="T5" fmla="*/ 242886 h 339725"/>
              <a:gd name="T6" fmla="*/ 206774 w 358775"/>
              <a:gd name="T7" fmla="*/ 242886 h 339725"/>
              <a:gd name="T8" fmla="*/ 255587 w 358775"/>
              <a:gd name="T9" fmla="*/ 92774 h 339725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10869 w 358775"/>
              <a:gd name="T16" fmla="*/ 129764 h 339725"/>
              <a:gd name="T17" fmla="*/ 247906 w 358775"/>
              <a:gd name="T18" fmla="*/ 259525 h 3397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775" h="339725">
                <a:moveTo>
                  <a:pt x="0" y="129763"/>
                </a:moveTo>
                <a:lnTo>
                  <a:pt x="137041" y="129764"/>
                </a:lnTo>
                <a:lnTo>
                  <a:pt x="179388" y="0"/>
                </a:lnTo>
                <a:lnTo>
                  <a:pt x="221734" y="129764"/>
                </a:lnTo>
                <a:lnTo>
                  <a:pt x="358775" y="129763"/>
                </a:lnTo>
                <a:lnTo>
                  <a:pt x="247906" y="209961"/>
                </a:lnTo>
                <a:lnTo>
                  <a:pt x="290255" y="339724"/>
                </a:lnTo>
                <a:lnTo>
                  <a:pt x="179388" y="259525"/>
                </a:lnTo>
                <a:lnTo>
                  <a:pt x="68520" y="339724"/>
                </a:lnTo>
                <a:lnTo>
                  <a:pt x="110869" y="209961"/>
                </a:lnTo>
                <a:close/>
              </a:path>
            </a:pathLst>
          </a:custGeom>
          <a:solidFill>
            <a:srgbClr val="006600"/>
          </a:solidFill>
          <a:ln w="15875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2114" name="Text Box 55"/>
          <p:cNvSpPr txBox="1">
            <a:spLocks noChangeArrowheads="1"/>
          </p:cNvSpPr>
          <p:nvPr/>
        </p:nvSpPr>
        <p:spPr bwMode="auto">
          <a:xfrm>
            <a:off x="4962525" y="5248275"/>
            <a:ext cx="3336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места добычи лесных ресурсов;</a:t>
            </a:r>
          </a:p>
        </p:txBody>
      </p:sp>
      <p:sp>
        <p:nvSpPr>
          <p:cNvPr id="2115" name="Text Box 55"/>
          <p:cNvSpPr txBox="1">
            <a:spLocks noChangeArrowheads="1"/>
          </p:cNvSpPr>
          <p:nvPr/>
        </p:nvSpPr>
        <p:spPr bwMode="auto">
          <a:xfrm>
            <a:off x="4970463" y="3700463"/>
            <a:ext cx="33369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детские дома;</a:t>
            </a:r>
          </a:p>
        </p:txBody>
      </p:sp>
      <p:sp>
        <p:nvSpPr>
          <p:cNvPr id="2116" name="Text Box 55"/>
          <p:cNvSpPr txBox="1">
            <a:spLocks noChangeArrowheads="1"/>
          </p:cNvSpPr>
          <p:nvPr/>
        </p:nvSpPr>
        <p:spPr bwMode="auto">
          <a:xfrm>
            <a:off x="4967288" y="4014788"/>
            <a:ext cx="33369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дома престарелых;</a:t>
            </a:r>
          </a:p>
        </p:txBody>
      </p:sp>
      <p:sp>
        <p:nvSpPr>
          <p:cNvPr id="15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298" tIns="32649" rIns="65298" bIns="32649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УСЛОВНЫЕ ОБОЗНАЧЕНИЯ</a:t>
            </a:r>
          </a:p>
        </p:txBody>
      </p:sp>
      <p:grpSp>
        <p:nvGrpSpPr>
          <p:cNvPr id="2118" name="Группа 166"/>
          <p:cNvGrpSpPr>
            <a:grpSpLocks/>
          </p:cNvGrpSpPr>
          <p:nvPr/>
        </p:nvGrpSpPr>
        <p:grpSpPr bwMode="auto">
          <a:xfrm>
            <a:off x="4724400" y="3744913"/>
            <a:ext cx="236538" cy="211137"/>
            <a:chOff x="6305556" y="8259762"/>
            <a:chExt cx="330990" cy="296862"/>
          </a:xfrm>
        </p:grpSpPr>
        <p:grpSp>
          <p:nvGrpSpPr>
            <p:cNvPr id="2130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2132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2134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lIns="91236" tIns="45619" rIns="91236" bIns="45619"/>
                <a:lstStyle/>
                <a:p>
                  <a:pPr defTabSz="1276350"/>
                  <a:endParaRPr lang="ru-RU" sz="2500">
                    <a:latin typeface="Calibri" charset="-52"/>
                  </a:endParaRPr>
                </a:p>
              </p:txBody>
            </p:sp>
            <p:sp>
              <p:nvSpPr>
                <p:cNvPr id="2135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6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137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213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9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133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lIns="91236" tIns="45619" rIns="91236" bIns="45619"/>
              <a:lstStyle/>
              <a:p>
                <a:pPr defTabSz="1276350"/>
                <a:endParaRPr lang="ru-RU" sz="2500">
                  <a:latin typeface="Calibri" charset="-52"/>
                </a:endParaRPr>
              </a:p>
            </p:txBody>
          </p:sp>
        </p:grpSp>
        <p:cxnSp>
          <p:nvCxnSpPr>
            <p:cNvPr id="2131" name="Прямая соединительная линия 168"/>
            <p:cNvCxnSpPr>
              <a:cxnSpLocks noChangeShapeType="1"/>
              <a:stCxn id="2134" idx="1"/>
              <a:endCxn id="2134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miter lim="800000"/>
              <a:headEnd/>
              <a:tailEnd/>
            </a:ln>
          </p:spPr>
        </p:cxnSp>
      </p:grpSp>
      <p:grpSp>
        <p:nvGrpSpPr>
          <p:cNvPr id="2119" name="Группа 177"/>
          <p:cNvGrpSpPr>
            <a:grpSpLocks/>
          </p:cNvGrpSpPr>
          <p:nvPr/>
        </p:nvGrpSpPr>
        <p:grpSpPr bwMode="auto">
          <a:xfrm>
            <a:off x="4724400" y="4043363"/>
            <a:ext cx="236538" cy="212725"/>
            <a:chOff x="6305556" y="8259762"/>
            <a:chExt cx="330990" cy="296862"/>
          </a:xfrm>
        </p:grpSpPr>
        <p:grpSp>
          <p:nvGrpSpPr>
            <p:cNvPr id="2120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2122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2124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lIns="91236" tIns="45619" rIns="91236" bIns="45619"/>
                <a:lstStyle/>
                <a:p>
                  <a:pPr defTabSz="1276350"/>
                  <a:endParaRPr lang="ru-RU" sz="2500">
                    <a:latin typeface="Calibri" charset="-52"/>
                  </a:endParaRPr>
                </a:p>
              </p:txBody>
            </p:sp>
            <p:sp>
              <p:nvSpPr>
                <p:cNvPr id="2125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6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127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212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9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123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lIns="91236" tIns="45619" rIns="91236" bIns="45619"/>
              <a:lstStyle/>
              <a:p>
                <a:pPr defTabSz="1276350"/>
                <a:endParaRPr lang="ru-RU" sz="2500">
                  <a:latin typeface="Calibri" charset="-52"/>
                </a:endParaRPr>
              </a:p>
            </p:txBody>
          </p:sp>
        </p:grpSp>
        <p:cxnSp>
          <p:nvCxnSpPr>
            <p:cNvPr id="2121" name="Прямая соединительная линия 179"/>
            <p:cNvCxnSpPr>
              <a:cxnSpLocks noChangeShapeType="1"/>
              <a:stCxn id="2124" idx="1"/>
              <a:endCxn id="2124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92163" y="228600"/>
            <a:ext cx="755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7" tIns="45675" rIns="91347" bIns="45675">
            <a:spAutoFit/>
          </a:bodyPr>
          <a:lstStyle/>
          <a:p>
            <a:pPr algn="ctr" defTabSz="911225"/>
            <a:r>
              <a:rPr lang="ru-RU" b="1">
                <a:latin typeface="Times New Roman" pitchFamily="18" charset="0"/>
                <a:cs typeface="Times New Roman" pitchFamily="18" charset="0"/>
              </a:rPr>
              <a:t>УСЛОВНЫЕ ОБОЗНАЧЕНИЯ</a:t>
            </a:r>
          </a:p>
        </p:txBody>
      </p:sp>
      <p:sp>
        <p:nvSpPr>
          <p:cNvPr id="14339" name="Прямоугольник 51"/>
          <p:cNvSpPr>
            <a:spLocks noChangeArrowheads="1"/>
          </p:cNvSpPr>
          <p:nvPr/>
        </p:nvSpPr>
        <p:spPr bwMode="auto">
          <a:xfrm>
            <a:off x="827088" y="822325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4340" name="TextBox 52"/>
          <p:cNvSpPr txBox="1">
            <a:spLocks noChangeArrowheads="1"/>
          </p:cNvSpPr>
          <p:nvPr/>
        </p:nvSpPr>
        <p:spPr bwMode="auto">
          <a:xfrm>
            <a:off x="1174750" y="736600"/>
            <a:ext cx="19288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 defTabSz="911225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14341" name="Прямоугольник 53"/>
          <p:cNvSpPr>
            <a:spLocks noChangeArrowheads="1"/>
          </p:cNvSpPr>
          <p:nvPr/>
        </p:nvSpPr>
        <p:spPr bwMode="auto">
          <a:xfrm>
            <a:off x="827088" y="1030288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4342" name="TextBox 54"/>
          <p:cNvSpPr txBox="1">
            <a:spLocks noChangeArrowheads="1"/>
          </p:cNvSpPr>
          <p:nvPr/>
        </p:nvSpPr>
        <p:spPr bwMode="auto">
          <a:xfrm>
            <a:off x="1174750" y="966788"/>
            <a:ext cx="308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 defTabSz="911225"/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14343" name="Прямоугольник 55"/>
          <p:cNvSpPr>
            <a:spLocks noChangeArrowheads="1"/>
          </p:cNvSpPr>
          <p:nvPr/>
        </p:nvSpPr>
        <p:spPr bwMode="auto">
          <a:xfrm>
            <a:off x="827088" y="1243013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4344" name="TextBox 56"/>
          <p:cNvSpPr txBox="1">
            <a:spLocks noChangeArrowheads="1"/>
          </p:cNvSpPr>
          <p:nvPr/>
        </p:nvSpPr>
        <p:spPr bwMode="auto">
          <a:xfrm>
            <a:off x="1174750" y="1181100"/>
            <a:ext cx="2466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 defTabSz="911225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14345" name="Прямоугольник 51"/>
          <p:cNvSpPr>
            <a:spLocks noChangeArrowheads="1"/>
          </p:cNvSpPr>
          <p:nvPr/>
        </p:nvSpPr>
        <p:spPr bwMode="auto">
          <a:xfrm>
            <a:off x="823913" y="1447800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4346" name="Прямоугольник 51"/>
          <p:cNvSpPr>
            <a:spLocks noChangeArrowheads="1"/>
          </p:cNvSpPr>
          <p:nvPr/>
        </p:nvSpPr>
        <p:spPr bwMode="auto">
          <a:xfrm>
            <a:off x="823913" y="1673225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4347" name="Прямоугольник 51"/>
          <p:cNvSpPr>
            <a:spLocks noChangeArrowheads="1"/>
          </p:cNvSpPr>
          <p:nvPr/>
        </p:nvSpPr>
        <p:spPr bwMode="auto">
          <a:xfrm>
            <a:off x="823913" y="1900238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4348" name="TextBox 52"/>
          <p:cNvSpPr txBox="1">
            <a:spLocks noChangeArrowheads="1"/>
          </p:cNvSpPr>
          <p:nvPr/>
        </p:nvSpPr>
        <p:spPr bwMode="auto">
          <a:xfrm>
            <a:off x="1171575" y="1363663"/>
            <a:ext cx="27955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 defTabSz="911225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14349" name="TextBox 54"/>
          <p:cNvSpPr txBox="1">
            <a:spLocks noChangeArrowheads="1"/>
          </p:cNvSpPr>
          <p:nvPr/>
        </p:nvSpPr>
        <p:spPr bwMode="auto">
          <a:xfrm>
            <a:off x="1171575" y="1597025"/>
            <a:ext cx="308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 defTabSz="911225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14350" name="TextBox 56"/>
          <p:cNvSpPr txBox="1">
            <a:spLocks noChangeArrowheads="1"/>
          </p:cNvSpPr>
          <p:nvPr/>
        </p:nvSpPr>
        <p:spPr bwMode="auto">
          <a:xfrm>
            <a:off x="1171575" y="1819275"/>
            <a:ext cx="2822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 defTabSz="911225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14351" name="Прямоугольник 51"/>
          <p:cNvSpPr>
            <a:spLocks noChangeArrowheads="1"/>
          </p:cNvSpPr>
          <p:nvPr/>
        </p:nvSpPr>
        <p:spPr bwMode="auto">
          <a:xfrm>
            <a:off x="823913" y="2117725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4352" name="Прямоугольник 51"/>
          <p:cNvSpPr>
            <a:spLocks noChangeArrowheads="1"/>
          </p:cNvSpPr>
          <p:nvPr/>
        </p:nvSpPr>
        <p:spPr bwMode="auto">
          <a:xfrm>
            <a:off x="823913" y="2327275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4353" name="TextBox 54"/>
          <p:cNvSpPr txBox="1">
            <a:spLocks noChangeArrowheads="1"/>
          </p:cNvSpPr>
          <p:nvPr/>
        </p:nvSpPr>
        <p:spPr bwMode="auto">
          <a:xfrm>
            <a:off x="1171575" y="2033588"/>
            <a:ext cx="3082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 defTabSz="911225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14354" name="TextBox 56"/>
          <p:cNvSpPr txBox="1">
            <a:spLocks noChangeArrowheads="1"/>
          </p:cNvSpPr>
          <p:nvPr/>
        </p:nvSpPr>
        <p:spPr bwMode="auto">
          <a:xfrm>
            <a:off x="1171575" y="2255838"/>
            <a:ext cx="2822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5" rIns="91385" bIns="45695">
            <a:spAutoFit/>
          </a:bodyPr>
          <a:lstStyle/>
          <a:p>
            <a:pPr defTabSz="911225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14355" name="Picture 60" descr="м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2557463"/>
            <a:ext cx="2651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" name="Text Box 61"/>
          <p:cNvSpPr txBox="1">
            <a:spLocks noChangeArrowheads="1"/>
          </p:cNvSpPr>
          <p:nvPr/>
        </p:nvSpPr>
        <p:spPr bwMode="auto">
          <a:xfrm>
            <a:off x="1089025" y="2459038"/>
            <a:ext cx="22129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384" tIns="89199" rIns="178384" bIns="89199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14357" name="Text Box 55"/>
          <p:cNvSpPr txBox="1">
            <a:spLocks noChangeArrowheads="1"/>
          </p:cNvSpPr>
          <p:nvPr/>
        </p:nvSpPr>
        <p:spPr bwMode="auto">
          <a:xfrm>
            <a:off x="1136650" y="2786063"/>
            <a:ext cx="24050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44" tIns="63832" rIns="127644" bIns="63832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14358" name="Oval 63"/>
          <p:cNvSpPr>
            <a:spLocks noChangeArrowheads="1"/>
          </p:cNvSpPr>
          <p:nvPr/>
        </p:nvSpPr>
        <p:spPr bwMode="auto">
          <a:xfrm>
            <a:off x="692150" y="3633788"/>
            <a:ext cx="461963" cy="128587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03" tIns="45604" rIns="91203" bIns="45604" anchor="ctr"/>
          <a:lstStyle/>
          <a:p>
            <a:pPr algn="ctr" defTabSz="911225"/>
            <a:endParaRPr lang="ru-RU" sz="2500">
              <a:latin typeface="Calibri" charset="-52"/>
              <a:cs typeface="Times New Roman" pitchFamily="18" charset="0"/>
            </a:endParaRPr>
          </a:p>
        </p:txBody>
      </p:sp>
      <p:sp>
        <p:nvSpPr>
          <p:cNvPr id="14359" name="Line 59"/>
          <p:cNvSpPr>
            <a:spLocks noChangeShapeType="1"/>
          </p:cNvSpPr>
          <p:nvPr/>
        </p:nvSpPr>
        <p:spPr bwMode="auto">
          <a:xfrm>
            <a:off x="698500" y="3324225"/>
            <a:ext cx="422275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lIns="91417" tIns="45709" rIns="91417" bIns="45709"/>
          <a:lstStyle/>
          <a:p>
            <a:endParaRPr lang="ru-RU"/>
          </a:p>
        </p:txBody>
      </p:sp>
      <p:sp>
        <p:nvSpPr>
          <p:cNvPr id="14360" name="Text Box 47"/>
          <p:cNvSpPr txBox="1">
            <a:spLocks noChangeArrowheads="1"/>
          </p:cNvSpPr>
          <p:nvPr/>
        </p:nvSpPr>
        <p:spPr bwMode="auto">
          <a:xfrm>
            <a:off x="1181100" y="3541713"/>
            <a:ext cx="25288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4" tIns="43196" rIns="86404" bIns="43196">
            <a:spAutoFit/>
          </a:bodyPr>
          <a:lstStyle/>
          <a:p>
            <a:pPr defTabSz="866775" eaLnBrk="0" hangingPunct="0"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14361" name="Group 99"/>
          <p:cNvGrpSpPr>
            <a:grpSpLocks/>
          </p:cNvGrpSpPr>
          <p:nvPr/>
        </p:nvGrpSpPr>
        <p:grpSpPr bwMode="auto">
          <a:xfrm>
            <a:off x="776288" y="4030663"/>
            <a:ext cx="296862" cy="168275"/>
            <a:chOff x="0" y="0"/>
            <a:chExt cx="20000" cy="20000"/>
          </a:xfrm>
        </p:grpSpPr>
        <p:sp>
          <p:nvSpPr>
            <p:cNvPr id="14533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225" tIns="45614" rIns="91225" bIns="45614"/>
            <a:lstStyle/>
            <a:p>
              <a:pPr defTabSz="1276350"/>
              <a:endParaRPr lang="ru-RU" sz="2500">
                <a:latin typeface="Calibri" charset="-52"/>
              </a:endParaRPr>
            </a:p>
          </p:txBody>
        </p:sp>
        <p:sp>
          <p:nvSpPr>
            <p:cNvPr id="14534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225" tIns="45614" rIns="91225" bIns="45614"/>
            <a:lstStyle/>
            <a:p>
              <a:pPr defTabSz="1276350"/>
              <a:endParaRPr lang="ru-RU" sz="2500">
                <a:latin typeface="Calibri" charset="-52"/>
              </a:endParaRPr>
            </a:p>
          </p:txBody>
        </p:sp>
      </p:grpSp>
      <p:sp>
        <p:nvSpPr>
          <p:cNvPr id="14362" name="Text Box 64"/>
          <p:cNvSpPr txBox="1">
            <a:spLocks noChangeArrowheads="1"/>
          </p:cNvSpPr>
          <p:nvPr/>
        </p:nvSpPr>
        <p:spPr bwMode="auto">
          <a:xfrm>
            <a:off x="1176338" y="3963988"/>
            <a:ext cx="11858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53" tIns="43122" rIns="86253" bIns="43122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14363" name="Group 53"/>
          <p:cNvGrpSpPr>
            <a:grpSpLocks/>
          </p:cNvGrpSpPr>
          <p:nvPr/>
        </p:nvGrpSpPr>
        <p:grpSpPr bwMode="auto">
          <a:xfrm>
            <a:off x="581025" y="2830513"/>
            <a:ext cx="584200" cy="280987"/>
            <a:chOff x="2290" y="4020"/>
            <a:chExt cx="768" cy="218"/>
          </a:xfrm>
        </p:grpSpPr>
        <p:sp>
          <p:nvSpPr>
            <p:cNvPr id="14525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2673" tIns="12673" rIns="12673" bIns="12673"/>
            <a:lstStyle/>
            <a:p>
              <a:pPr algn="ctr" defTabSz="1276350"/>
              <a:r>
                <a:rPr lang="ru-RU" sz="800" b="1" u="sng">
                  <a:latin typeface="Times New Roman" pitchFamily="18" charset="0"/>
                  <a:cs typeface="Times New Roman" pitchFamily="18" charset="0"/>
                </a:rPr>
                <a:t>№12</a:t>
              </a:r>
              <a:endParaRPr lang="ru-RU" sz="800" u="sng">
                <a:latin typeface="Times New Roman" pitchFamily="18" charset="0"/>
                <a:cs typeface="Times New Roman" pitchFamily="18" charset="0"/>
              </a:endParaRPr>
            </a:p>
            <a:p>
              <a:pPr algn="ctr" defTabSz="1276350"/>
              <a:r>
                <a:rPr lang="ru-RU" sz="8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800" b="1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25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526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14527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225" tIns="45614" rIns="91225" bIns="45614"/>
              <a:lstStyle/>
              <a:p>
                <a:pPr defTabSz="1276350"/>
                <a:endParaRPr lang="ru-RU" sz="2500">
                  <a:latin typeface="Calibri" charset="-52"/>
                </a:endParaRPr>
              </a:p>
            </p:txBody>
          </p:sp>
          <p:sp>
            <p:nvSpPr>
              <p:cNvPr id="14528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29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530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14531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32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4364" name="Text Box 47"/>
          <p:cNvSpPr txBox="1">
            <a:spLocks noChangeArrowheads="1"/>
          </p:cNvSpPr>
          <p:nvPr/>
        </p:nvSpPr>
        <p:spPr bwMode="auto">
          <a:xfrm>
            <a:off x="1179513" y="3783013"/>
            <a:ext cx="19716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4" tIns="43196" rIns="86404" bIns="43196">
            <a:spAutoFit/>
          </a:bodyPr>
          <a:lstStyle/>
          <a:p>
            <a:pPr defTabSz="866775" eaLnBrk="0" hangingPunct="0"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14365" name="Oval 63"/>
          <p:cNvSpPr>
            <a:spLocks noChangeArrowheads="1"/>
          </p:cNvSpPr>
          <p:nvPr/>
        </p:nvSpPr>
        <p:spPr bwMode="auto">
          <a:xfrm>
            <a:off x="692150" y="3430588"/>
            <a:ext cx="461963" cy="127000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03" tIns="45604" rIns="91203" bIns="45604" anchor="ctr"/>
          <a:lstStyle/>
          <a:p>
            <a:pPr algn="ctr" defTabSz="911225"/>
            <a:endParaRPr lang="ru-RU" sz="2500">
              <a:latin typeface="Calibri" charset="-52"/>
              <a:cs typeface="Times New Roman" pitchFamily="18" charset="0"/>
            </a:endParaRPr>
          </a:p>
        </p:txBody>
      </p:sp>
      <p:sp>
        <p:nvSpPr>
          <p:cNvPr id="14366" name="Text Box 47"/>
          <p:cNvSpPr txBox="1">
            <a:spLocks noChangeArrowheads="1"/>
          </p:cNvSpPr>
          <p:nvPr/>
        </p:nvSpPr>
        <p:spPr bwMode="auto">
          <a:xfrm>
            <a:off x="1177925" y="3343275"/>
            <a:ext cx="2336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4" tIns="43196" rIns="86404" bIns="43196">
            <a:spAutoFit/>
          </a:bodyPr>
          <a:lstStyle/>
          <a:p>
            <a:pPr defTabSz="866775" eaLnBrk="0" hangingPunct="0"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ГИБДД;</a:t>
            </a:r>
          </a:p>
        </p:txBody>
      </p:sp>
      <p:sp>
        <p:nvSpPr>
          <p:cNvPr id="14367" name="Text Box 64"/>
          <p:cNvSpPr txBox="1">
            <a:spLocks noChangeArrowheads="1"/>
          </p:cNvSpPr>
          <p:nvPr/>
        </p:nvSpPr>
        <p:spPr bwMode="auto">
          <a:xfrm>
            <a:off x="1176338" y="3167063"/>
            <a:ext cx="24955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53" tIns="43122" rIns="86253" bIns="43122">
            <a:spAutoFit/>
          </a:bodyPr>
          <a:lstStyle/>
          <a:p>
            <a:pPr defTabSz="1276350"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14368" name="Line 499"/>
          <p:cNvSpPr>
            <a:spLocks noChangeShapeType="1"/>
          </p:cNvSpPr>
          <p:nvPr/>
        </p:nvSpPr>
        <p:spPr bwMode="auto">
          <a:xfrm>
            <a:off x="5549900" y="54911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17" tIns="45709" rIns="91417" bIns="45709" anchor="ctr"/>
          <a:lstStyle/>
          <a:p>
            <a:endParaRPr lang="ru-RU"/>
          </a:p>
        </p:txBody>
      </p:sp>
      <p:sp>
        <p:nvSpPr>
          <p:cNvPr id="14369" name="Line 159"/>
          <p:cNvSpPr>
            <a:spLocks noChangeShapeType="1"/>
          </p:cNvSpPr>
          <p:nvPr/>
        </p:nvSpPr>
        <p:spPr bwMode="auto">
          <a:xfrm>
            <a:off x="669925" y="4603750"/>
            <a:ext cx="436563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lIns="91417" tIns="45709" rIns="91417" bIns="45709"/>
          <a:lstStyle/>
          <a:p>
            <a:endParaRPr lang="ru-RU"/>
          </a:p>
        </p:txBody>
      </p:sp>
      <p:sp>
        <p:nvSpPr>
          <p:cNvPr id="14370" name="Text Box 160"/>
          <p:cNvSpPr txBox="1">
            <a:spLocks noChangeArrowheads="1"/>
          </p:cNvSpPr>
          <p:nvPr/>
        </p:nvSpPr>
        <p:spPr bwMode="auto">
          <a:xfrm>
            <a:off x="1133475" y="4208463"/>
            <a:ext cx="12414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775" tIns="63892" rIns="127775" bIns="63892">
            <a:spAutoFit/>
          </a:bodyPr>
          <a:lstStyle/>
          <a:p>
            <a:pPr defTabSz="12763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14371" name="Text Box 161"/>
          <p:cNvSpPr txBox="1">
            <a:spLocks noChangeArrowheads="1"/>
          </p:cNvSpPr>
          <p:nvPr/>
        </p:nvSpPr>
        <p:spPr bwMode="auto">
          <a:xfrm>
            <a:off x="1127125" y="4437063"/>
            <a:ext cx="135413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775" tIns="63892" rIns="127775" bIns="63892">
            <a:spAutoFit/>
          </a:bodyPr>
          <a:lstStyle/>
          <a:p>
            <a:pPr defTabSz="1276350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14372" name="Group 162"/>
          <p:cNvGrpSpPr>
            <a:grpSpLocks/>
          </p:cNvGrpSpPr>
          <p:nvPr/>
        </p:nvGrpSpPr>
        <p:grpSpPr bwMode="auto">
          <a:xfrm>
            <a:off x="708025" y="4267200"/>
            <a:ext cx="401638" cy="200025"/>
            <a:chOff x="4150" y="3838"/>
            <a:chExt cx="272" cy="91"/>
          </a:xfrm>
        </p:grpSpPr>
        <p:sp>
          <p:nvSpPr>
            <p:cNvPr id="14523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07" tIns="45705" rIns="91407" bIns="45705" anchor="ctr"/>
            <a:lstStyle/>
            <a:p>
              <a:pPr defTabSz="911225"/>
              <a:endParaRPr lang="ru-RU">
                <a:latin typeface="Calibri" charset="-52"/>
              </a:endParaRPr>
            </a:p>
          </p:txBody>
        </p:sp>
        <p:sp>
          <p:nvSpPr>
            <p:cNvPr id="14524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07" tIns="45705" rIns="91407" bIns="45705" anchor="ctr"/>
            <a:lstStyle/>
            <a:p>
              <a:pPr defTabSz="911225"/>
              <a:endParaRPr lang="ru-RU">
                <a:latin typeface="Calibri" charset="-52"/>
              </a:endParaRPr>
            </a:p>
          </p:txBody>
        </p:sp>
      </p:grpSp>
      <p:sp>
        <p:nvSpPr>
          <p:cNvPr id="14373" name="Text Box 457"/>
          <p:cNvSpPr txBox="1">
            <a:spLocks noChangeArrowheads="1"/>
          </p:cNvSpPr>
          <p:nvPr/>
        </p:nvSpPr>
        <p:spPr bwMode="auto">
          <a:xfrm>
            <a:off x="5424488" y="2462213"/>
            <a:ext cx="1730375" cy="168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921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14374" name="Group 120"/>
          <p:cNvGrpSpPr>
            <a:grpSpLocks/>
          </p:cNvGrpSpPr>
          <p:nvPr/>
        </p:nvGrpSpPr>
        <p:grpSpPr bwMode="auto">
          <a:xfrm>
            <a:off x="4941888" y="2486025"/>
            <a:ext cx="204787" cy="165100"/>
            <a:chOff x="-50" y="4479"/>
            <a:chExt cx="136" cy="104"/>
          </a:xfrm>
        </p:grpSpPr>
        <p:sp>
          <p:nvSpPr>
            <p:cNvPr id="14520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2774" tIns="36381" rIns="72774" bIns="36381" anchor="ctr"/>
            <a:lstStyle/>
            <a:p>
              <a:pPr defTabSz="1020763"/>
              <a:endParaRPr lang="ru-RU" sz="21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21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04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  <p:txBody>
            <a:bodyPr lIns="72728" tIns="36358" rIns="72728" bIns="36358">
              <a:spAutoFit/>
            </a:bodyPr>
            <a:lstStyle/>
            <a:p>
              <a:pPr algn="ctr" defTabSz="547688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22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75" name="Rectangle 54"/>
          <p:cNvSpPr>
            <a:spLocks noChangeArrowheads="1"/>
          </p:cNvSpPr>
          <p:nvPr/>
        </p:nvSpPr>
        <p:spPr bwMode="auto">
          <a:xfrm>
            <a:off x="4884738" y="271145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96" tIns="45700" rIns="91396" bIns="45700" anchor="ctr"/>
          <a:lstStyle/>
          <a:p>
            <a:pPr algn="ctr" defTabSz="652463"/>
            <a:r>
              <a:rPr lang="ru-RU" sz="800" b="1">
                <a:latin typeface="Times New Roman" pitchFamily="18" charset="0"/>
              </a:rPr>
              <a:t>ПВР</a:t>
            </a:r>
          </a:p>
        </p:txBody>
      </p:sp>
      <p:sp>
        <p:nvSpPr>
          <p:cNvPr id="14376" name="Text Box 457"/>
          <p:cNvSpPr txBox="1">
            <a:spLocks noChangeArrowheads="1"/>
          </p:cNvSpPr>
          <p:nvPr/>
        </p:nvSpPr>
        <p:spPr bwMode="auto">
          <a:xfrm>
            <a:off x="5430838" y="2682875"/>
            <a:ext cx="2905125" cy="168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6921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14377" name="Полилиния 115"/>
          <p:cNvSpPr>
            <a:spLocks noChangeArrowheads="1"/>
          </p:cNvSpPr>
          <p:nvPr/>
        </p:nvSpPr>
        <p:spPr bwMode="auto">
          <a:xfrm>
            <a:off x="4376738" y="2173288"/>
            <a:ext cx="200025" cy="142875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lIns="65290" tIns="32645" rIns="65290" bIns="32645"/>
          <a:lstStyle/>
          <a:p>
            <a:pPr defTabSz="652463"/>
            <a:endParaRPr lang="ru-RU" sz="3900" b="1">
              <a:latin typeface="Times New Roman" pitchFamily="18" charset="0"/>
            </a:endParaRPr>
          </a:p>
        </p:txBody>
      </p:sp>
      <p:sp>
        <p:nvSpPr>
          <p:cNvPr id="14378" name="Text Box 965"/>
          <p:cNvSpPr txBox="1">
            <a:spLocks noChangeArrowheads="1"/>
          </p:cNvSpPr>
          <p:nvPr/>
        </p:nvSpPr>
        <p:spPr bwMode="auto">
          <a:xfrm>
            <a:off x="5376863" y="2063750"/>
            <a:ext cx="3111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04" tIns="28054" rIns="56104" bIns="28054">
            <a:spAutoFit/>
          </a:bodyPr>
          <a:lstStyle/>
          <a:p>
            <a:pPr algn="just" defTabSz="898525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14379" name="Группа 114"/>
          <p:cNvGrpSpPr>
            <a:grpSpLocks/>
          </p:cNvGrpSpPr>
          <p:nvPr/>
        </p:nvGrpSpPr>
        <p:grpSpPr bwMode="auto">
          <a:xfrm>
            <a:off x="4654550" y="1757363"/>
            <a:ext cx="655638" cy="265112"/>
            <a:chOff x="7847002" y="5565780"/>
            <a:chExt cx="916623" cy="369520"/>
          </a:xfrm>
        </p:grpSpPr>
        <p:grpSp>
          <p:nvGrpSpPr>
            <p:cNvPr id="14516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60000"/>
              <a:chOff x="6757990" y="3514716"/>
              <a:chExt cx="540000" cy="540000"/>
            </a:xfrm>
          </p:grpSpPr>
          <p:sp>
            <p:nvSpPr>
              <p:cNvPr id="14518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65290" tIns="32645" rIns="65290" bIns="32645"/>
              <a:lstStyle/>
              <a:p>
                <a:pPr algn="ctr" defTabSz="652463"/>
                <a:endParaRPr lang="ru-RU" sz="1100" b="1">
                  <a:latin typeface="Times New Roman" pitchFamily="18" charset="0"/>
                </a:endParaRPr>
              </a:p>
            </p:txBody>
          </p:sp>
          <p:sp>
            <p:nvSpPr>
              <p:cNvPr id="14519" name="TextBox 112"/>
              <p:cNvSpPr txBox="1">
                <a:spLocks noChangeArrowheads="1"/>
              </p:cNvSpPr>
              <p:nvPr/>
            </p:nvSpPr>
            <p:spPr bwMode="auto">
              <a:xfrm>
                <a:off x="6784657" y="3534593"/>
                <a:ext cx="283333" cy="490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5290" tIns="32645" rIns="65290" bIns="32645">
                <a:spAutoFit/>
              </a:bodyPr>
              <a:lstStyle/>
              <a:p>
                <a:pPr defTabSz="652463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14517" name="Rectangle 9"/>
            <p:cNvSpPr>
              <a:spLocks noChangeArrowheads="1"/>
            </p:cNvSpPr>
            <p:nvPr/>
          </p:nvSpPr>
          <p:spPr bwMode="auto">
            <a:xfrm>
              <a:off x="8239840" y="5565780"/>
              <a:ext cx="523785" cy="34518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17731" tIns="17731" rIns="17731" bIns="17731">
              <a:spAutoFit/>
            </a:bodyPr>
            <a:lstStyle/>
            <a:p>
              <a:pPr algn="ctr" defTabSz="1277938"/>
              <a:r>
                <a:rPr lang="ru-RU" sz="700" b="1" u="sng">
                  <a:latin typeface="Times New Roman" pitchFamily="18" charset="0"/>
                  <a:cs typeface="Times New Roman" pitchFamily="18" charset="0"/>
                </a:rPr>
                <a:t>№7,9,13</a:t>
              </a:r>
            </a:p>
            <a:p>
              <a:pPr algn="ctr" defTabSz="1277938"/>
              <a:r>
                <a:rPr lang="ru-RU" sz="700" b="1">
                  <a:latin typeface="Times New Roman" pitchFamily="18" charset="0"/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14380" name="Text Box 965"/>
          <p:cNvSpPr txBox="1">
            <a:spLocks noChangeArrowheads="1"/>
          </p:cNvSpPr>
          <p:nvPr/>
        </p:nvSpPr>
        <p:spPr bwMode="auto">
          <a:xfrm>
            <a:off x="5367338" y="1760538"/>
            <a:ext cx="2652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04" tIns="28054" rIns="56104" bIns="28054">
            <a:spAutoFit/>
          </a:bodyPr>
          <a:lstStyle/>
          <a:p>
            <a:pPr defTabSz="898525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14381" name="Группа 118"/>
          <p:cNvGrpSpPr>
            <a:grpSpLocks/>
          </p:cNvGrpSpPr>
          <p:nvPr/>
        </p:nvGrpSpPr>
        <p:grpSpPr bwMode="auto">
          <a:xfrm>
            <a:off x="4589463" y="2108200"/>
            <a:ext cx="703262" cy="271463"/>
            <a:chOff x="3186092" y="7871693"/>
            <a:chExt cx="721494" cy="381666"/>
          </a:xfrm>
        </p:grpSpPr>
        <p:sp>
          <p:nvSpPr>
            <p:cNvPr id="14513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81666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7731" tIns="17731" rIns="17731" bIns="17731">
              <a:spAutoFit/>
            </a:bodyPr>
            <a:lstStyle/>
            <a:p>
              <a:pPr defTabSz="1277938"/>
              <a:r>
                <a:rPr lang="ru-RU" sz="700" b="1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ru-RU" sz="700" b="1" u="sng">
                  <a:latin typeface="Times New Roman" pitchFamily="18" charset="0"/>
                  <a:cs typeface="Times New Roman" pitchFamily="18" charset="0"/>
                </a:rPr>
                <a:t>__13__</a:t>
              </a:r>
            </a:p>
            <a:p>
              <a:pPr defTabSz="1277938"/>
              <a:r>
                <a:rPr lang="ru-RU" sz="700" b="1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700" b="1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700" b="1">
                  <a:latin typeface="Times New Roman" pitchFamily="18" charset="0"/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14514" name="Rectangle 9"/>
            <p:cNvSpPr>
              <a:spLocks noChangeArrowheads="1"/>
            </p:cNvSpPr>
            <p:nvPr/>
          </p:nvSpPr>
          <p:spPr bwMode="auto">
            <a:xfrm>
              <a:off x="3220294" y="7871693"/>
              <a:ext cx="127035" cy="348187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17731" tIns="17731" rIns="17731" bIns="17731">
              <a:spAutoFit/>
            </a:bodyPr>
            <a:lstStyle/>
            <a:p>
              <a:pPr algn="ctr" defTabSz="1277938"/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515" name="Rectangle 9"/>
            <p:cNvSpPr>
              <a:spLocks noChangeArrowheads="1"/>
            </p:cNvSpPr>
            <p:nvPr/>
          </p:nvSpPr>
          <p:spPr bwMode="auto">
            <a:xfrm>
              <a:off x="3690975" y="7880621"/>
              <a:ext cx="167751" cy="348186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47625">
              <a:noFill/>
              <a:miter lim="800000"/>
              <a:headEnd/>
              <a:tailEnd/>
            </a:ln>
          </p:spPr>
          <p:txBody>
            <a:bodyPr wrap="none" lIns="17731" tIns="17731" rIns="17731" bIns="17731">
              <a:spAutoFit/>
            </a:bodyPr>
            <a:lstStyle/>
            <a:p>
              <a:pPr algn="ctr" defTabSz="1277938"/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14382" name="Line 499"/>
          <p:cNvSpPr>
            <a:spLocks noChangeShapeType="1"/>
          </p:cNvSpPr>
          <p:nvPr/>
        </p:nvSpPr>
        <p:spPr bwMode="auto">
          <a:xfrm>
            <a:off x="6619875" y="61769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28016" tIns="64008" rIns="128016" bIns="64008" anchor="ctr"/>
          <a:lstStyle/>
          <a:p>
            <a:endParaRPr lang="ru-RU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1163638" y="5654675"/>
            <a:ext cx="7762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350" y="6457950"/>
            <a:ext cx="28733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85" name="Text Box 47"/>
          <p:cNvSpPr txBox="1">
            <a:spLocks noChangeArrowheads="1"/>
          </p:cNvSpPr>
          <p:nvPr/>
        </p:nvSpPr>
        <p:spPr bwMode="auto">
          <a:xfrm>
            <a:off x="1152525" y="6311900"/>
            <a:ext cx="16129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14386" name="Text Box 47"/>
          <p:cNvSpPr txBox="1">
            <a:spLocks noChangeArrowheads="1"/>
          </p:cNvSpPr>
          <p:nvPr/>
        </p:nvSpPr>
        <p:spPr bwMode="auto">
          <a:xfrm>
            <a:off x="1163638" y="6140450"/>
            <a:ext cx="1603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14387" name="Группа 144"/>
          <p:cNvGrpSpPr>
            <a:grpSpLocks/>
          </p:cNvGrpSpPr>
          <p:nvPr/>
        </p:nvGrpSpPr>
        <p:grpSpPr bwMode="auto">
          <a:xfrm>
            <a:off x="803275" y="6191250"/>
            <a:ext cx="217488" cy="215900"/>
            <a:chOff x="346075" y="6327775"/>
            <a:chExt cx="215900" cy="215900"/>
          </a:xfrm>
        </p:grpSpPr>
        <p:sp>
          <p:nvSpPr>
            <p:cNvPr id="14511" name="Овал 138"/>
            <p:cNvSpPr>
              <a:spLocks noChangeArrowheads="1"/>
            </p:cNvSpPr>
            <p:nvPr/>
          </p:nvSpPr>
          <p:spPr bwMode="auto">
            <a:xfrm>
              <a:off x="346075" y="6327775"/>
              <a:ext cx="215900" cy="215900"/>
            </a:xfrm>
            <a:prstGeom prst="ellips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65290" tIns="32645" rIns="65290" bIns="32645" anchor="ctr"/>
            <a:lstStyle/>
            <a:p>
              <a:pPr algn="ctr" defTabSz="652463"/>
              <a:endParaRPr lang="ru-RU" sz="39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512" name="Овал 139"/>
            <p:cNvSpPr>
              <a:spLocks noChangeArrowheads="1"/>
            </p:cNvSpPr>
            <p:nvPr/>
          </p:nvSpPr>
          <p:spPr bwMode="auto"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 w="25400" algn="ctr">
              <a:noFill/>
              <a:round/>
              <a:headEnd/>
              <a:tailEnd/>
            </a:ln>
          </p:spPr>
          <p:txBody>
            <a:bodyPr lIns="65290" tIns="32645" rIns="65290" bIns="32645" anchor="ctr"/>
            <a:lstStyle/>
            <a:p>
              <a:pPr algn="ctr" defTabSz="652463"/>
              <a:endParaRPr lang="ru-RU" sz="39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88" name="Группа 143"/>
          <p:cNvGrpSpPr>
            <a:grpSpLocks/>
          </p:cNvGrpSpPr>
          <p:nvPr/>
        </p:nvGrpSpPr>
        <p:grpSpPr bwMode="auto">
          <a:xfrm>
            <a:off x="803275" y="5957888"/>
            <a:ext cx="215900" cy="215900"/>
            <a:chOff x="785786" y="6215082"/>
            <a:chExt cx="215900" cy="215900"/>
          </a:xfrm>
        </p:grpSpPr>
        <p:sp>
          <p:nvSpPr>
            <p:cNvPr id="14508" name="Овал 141"/>
            <p:cNvSpPr>
              <a:spLocks noChangeArrowheads="1"/>
            </p:cNvSpPr>
            <p:nvPr/>
          </p:nvSpPr>
          <p:spPr bwMode="auto">
            <a:xfrm>
              <a:off x="785786" y="6215082"/>
              <a:ext cx="215900" cy="215900"/>
            </a:xfrm>
            <a:prstGeom prst="ellips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65290" tIns="32645" rIns="65290" bIns="32645" anchor="ctr"/>
            <a:lstStyle/>
            <a:p>
              <a:pPr algn="ctr" defTabSz="652463"/>
              <a:endParaRPr lang="ru-RU" sz="39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24" y="6257944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4510" name="Прямая соединительная линия 14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30" y="6240131"/>
              <a:ext cx="187628" cy="173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89" name="Text Box 47"/>
          <p:cNvSpPr txBox="1">
            <a:spLocks noChangeArrowheads="1"/>
          </p:cNvSpPr>
          <p:nvPr/>
        </p:nvSpPr>
        <p:spPr bwMode="auto">
          <a:xfrm>
            <a:off x="1165225" y="5910263"/>
            <a:ext cx="15795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390" name="Прямоугольник 145"/>
          <p:cNvSpPr>
            <a:spLocks noChangeArrowheads="1"/>
          </p:cNvSpPr>
          <p:nvPr/>
        </p:nvSpPr>
        <p:spPr bwMode="auto">
          <a:xfrm>
            <a:off x="803275" y="5700713"/>
            <a:ext cx="215900" cy="215900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pPr algn="ctr" defTabSz="652463"/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4391" name="Группа 18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" y="5348288"/>
            <a:ext cx="2444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92" name="Text Box 47"/>
          <p:cNvSpPr txBox="1">
            <a:spLocks noChangeArrowheads="1"/>
          </p:cNvSpPr>
          <p:nvPr/>
        </p:nvSpPr>
        <p:spPr bwMode="auto">
          <a:xfrm>
            <a:off x="1163638" y="5346700"/>
            <a:ext cx="15335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14393" name="Text Box 47"/>
          <p:cNvSpPr txBox="1">
            <a:spLocks noChangeArrowheads="1"/>
          </p:cNvSpPr>
          <p:nvPr/>
        </p:nvSpPr>
        <p:spPr bwMode="auto">
          <a:xfrm>
            <a:off x="1171575" y="5010150"/>
            <a:ext cx="914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14394" name="Group 253"/>
          <p:cNvGrpSpPr>
            <a:grpSpLocks/>
          </p:cNvGrpSpPr>
          <p:nvPr/>
        </p:nvGrpSpPr>
        <p:grpSpPr bwMode="auto">
          <a:xfrm>
            <a:off x="733425" y="4973638"/>
            <a:ext cx="357188" cy="333375"/>
            <a:chOff x="476" y="3248"/>
            <a:chExt cx="408" cy="409"/>
          </a:xfrm>
        </p:grpSpPr>
        <p:sp>
          <p:nvSpPr>
            <p:cNvPr id="14506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65290" tIns="32645" rIns="65290" bIns="32645" anchor="ctr"/>
            <a:lstStyle/>
            <a:p>
              <a:pPr algn="ctr" defTabSz="652463"/>
              <a:endParaRPr lang="ru-RU" sz="39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507" name="AutoShape 255"/>
            <p:cNvSpPr>
              <a:spLocks noChangeArrowheads="1"/>
            </p:cNvSpPr>
            <p:nvPr/>
          </p:nvSpPr>
          <p:spPr bwMode="auto">
            <a:xfrm rot="10800000">
              <a:off x="703" y="3248"/>
              <a:ext cx="181" cy="409"/>
            </a:xfrm>
            <a:custGeom>
              <a:avLst/>
              <a:gdLst>
                <a:gd name="T0" fmla="*/ 1 w 21600"/>
                <a:gd name="T1" fmla="*/ 4 h 21600"/>
                <a:gd name="T2" fmla="*/ 1 w 21600"/>
                <a:gd name="T3" fmla="*/ 8 h 21600"/>
                <a:gd name="T4" fmla="*/ 0 w 21600"/>
                <a:gd name="T5" fmla="*/ 4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5 w 21600"/>
                <a:gd name="T13" fmla="*/ 4489 h 21600"/>
                <a:gd name="T14" fmla="*/ 17065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lIns="65290" tIns="32645" rIns="65290" bIns="32645" anchor="ctr"/>
            <a:lstStyle/>
            <a:p>
              <a:pPr algn="ctr" defTabSz="652463"/>
              <a:endParaRPr lang="ru-RU" sz="39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95" name="Text Box 47"/>
          <p:cNvSpPr txBox="1">
            <a:spLocks noChangeArrowheads="1"/>
          </p:cNvSpPr>
          <p:nvPr/>
        </p:nvSpPr>
        <p:spPr bwMode="auto">
          <a:xfrm>
            <a:off x="1160463" y="4667250"/>
            <a:ext cx="12207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4396" name="Овал 166"/>
          <p:cNvSpPr>
            <a:spLocks noChangeArrowheads="1"/>
          </p:cNvSpPr>
          <p:nvPr/>
        </p:nvSpPr>
        <p:spPr bwMode="auto">
          <a:xfrm>
            <a:off x="803275" y="4708525"/>
            <a:ext cx="215900" cy="217488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407" tIns="45705" rIns="91407" bIns="45705" anchor="ctr"/>
          <a:lstStyle/>
          <a:p>
            <a:pPr algn="ctr" defTabSz="652463"/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397" name="Line 499"/>
          <p:cNvSpPr>
            <a:spLocks noChangeShapeType="1"/>
          </p:cNvSpPr>
          <p:nvPr/>
        </p:nvSpPr>
        <p:spPr bwMode="auto">
          <a:xfrm>
            <a:off x="6051550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27970" tIns="63987" rIns="127970" bIns="63987" anchor="ctr"/>
          <a:lstStyle/>
          <a:p>
            <a:endParaRPr lang="ru-RU"/>
          </a:p>
        </p:txBody>
      </p:sp>
      <p:grpSp>
        <p:nvGrpSpPr>
          <p:cNvPr id="14398" name="Group 265"/>
          <p:cNvGrpSpPr>
            <a:grpSpLocks/>
          </p:cNvGrpSpPr>
          <p:nvPr/>
        </p:nvGrpSpPr>
        <p:grpSpPr bwMode="auto">
          <a:xfrm>
            <a:off x="4773613" y="1119188"/>
            <a:ext cx="503237" cy="200025"/>
            <a:chOff x="249" y="2931"/>
            <a:chExt cx="907" cy="363"/>
          </a:xfrm>
        </p:grpSpPr>
        <p:sp>
          <p:nvSpPr>
            <p:cNvPr id="14501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65290" tIns="32645" rIns="65290" bIns="32645" anchor="ctr"/>
            <a:lstStyle/>
            <a:p>
              <a:pPr defTabSz="912813"/>
              <a:endParaRPr lang="ru-RU" sz="3900" b="1">
                <a:solidFill>
                  <a:srgbClr val="000000"/>
                </a:solidFill>
                <a:latin typeface="Calibri" charset="-52"/>
              </a:endParaRPr>
            </a:p>
          </p:txBody>
        </p:sp>
        <p:sp>
          <p:nvSpPr>
            <p:cNvPr id="14502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3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4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05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99" name="Text Box 47"/>
          <p:cNvSpPr txBox="1">
            <a:spLocks noChangeArrowheads="1"/>
          </p:cNvSpPr>
          <p:nvPr/>
        </p:nvSpPr>
        <p:spPr bwMode="auto">
          <a:xfrm>
            <a:off x="5332413" y="1087438"/>
            <a:ext cx="23161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94" tIns="43191" rIns="86394" bIns="43191">
            <a:spAutoFit/>
          </a:bodyPr>
          <a:lstStyle/>
          <a:p>
            <a:pPr defTabSz="866775" eaLnBrk="0" hangingPunct="0"/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788" y="1417638"/>
            <a:ext cx="50165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788" y="1643063"/>
            <a:ext cx="498475" cy="1587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02" name="Text Box 47"/>
          <p:cNvSpPr txBox="1">
            <a:spLocks noChangeArrowheads="1"/>
          </p:cNvSpPr>
          <p:nvPr/>
        </p:nvSpPr>
        <p:spPr bwMode="auto">
          <a:xfrm>
            <a:off x="5332413" y="1306513"/>
            <a:ext cx="21097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94" tIns="43191" rIns="86394" bIns="43191">
            <a:spAutoFit/>
          </a:bodyPr>
          <a:lstStyle/>
          <a:p>
            <a:pPr defTabSz="866775" eaLnBrk="0" hangingPunct="0"/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14403" name="Text Box 47"/>
          <p:cNvSpPr txBox="1">
            <a:spLocks noChangeArrowheads="1"/>
          </p:cNvSpPr>
          <p:nvPr/>
        </p:nvSpPr>
        <p:spPr bwMode="auto">
          <a:xfrm>
            <a:off x="5332413" y="1530350"/>
            <a:ext cx="2111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94" tIns="43191" rIns="86394" bIns="43191">
            <a:spAutoFit/>
          </a:bodyPr>
          <a:lstStyle/>
          <a:p>
            <a:pPr defTabSz="866775" eaLnBrk="0" hangingPunct="0"/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pic>
        <p:nvPicPr>
          <p:cNvPr id="14404" name="Group 26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6788" y="831850"/>
            <a:ext cx="5048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05" name="Text Box 47"/>
          <p:cNvSpPr txBox="1">
            <a:spLocks noChangeArrowheads="1"/>
          </p:cNvSpPr>
          <p:nvPr/>
        </p:nvSpPr>
        <p:spPr bwMode="auto">
          <a:xfrm>
            <a:off x="5332413" y="819150"/>
            <a:ext cx="6556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394" tIns="43191" rIns="86394" bIns="43191">
            <a:spAutoFit/>
          </a:bodyPr>
          <a:lstStyle/>
          <a:p>
            <a:pPr defTabSz="866775" eaLnBrk="0" hangingPunct="0"/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14406" name="Line 499"/>
          <p:cNvSpPr>
            <a:spLocks noChangeShapeType="1"/>
          </p:cNvSpPr>
          <p:nvPr/>
        </p:nvSpPr>
        <p:spPr bwMode="auto">
          <a:xfrm>
            <a:off x="6208713" y="29892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28001" tIns="64001" rIns="128001" bIns="64001" anchor="ctr"/>
          <a:lstStyle/>
          <a:p>
            <a:endParaRPr lang="ru-RU"/>
          </a:p>
        </p:txBody>
      </p:sp>
      <p:sp>
        <p:nvSpPr>
          <p:cNvPr id="14407" name="Text Box 47"/>
          <p:cNvSpPr txBox="1">
            <a:spLocks noChangeArrowheads="1"/>
          </p:cNvSpPr>
          <p:nvPr/>
        </p:nvSpPr>
        <p:spPr bwMode="auto">
          <a:xfrm>
            <a:off x="5340350" y="2908300"/>
            <a:ext cx="22145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675" y="3273425"/>
            <a:ext cx="503238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09" name="Text Box 47"/>
          <p:cNvSpPr txBox="1">
            <a:spLocks noChangeArrowheads="1"/>
          </p:cNvSpPr>
          <p:nvPr/>
        </p:nvSpPr>
        <p:spPr bwMode="auto">
          <a:xfrm>
            <a:off x="5348288" y="3125788"/>
            <a:ext cx="20193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14410" name="Прямоугольник 216"/>
          <p:cNvSpPr>
            <a:spLocks noChangeArrowheads="1"/>
          </p:cNvSpPr>
          <p:nvPr/>
        </p:nvSpPr>
        <p:spPr bwMode="auto">
          <a:xfrm>
            <a:off x="4937125" y="2944813"/>
            <a:ext cx="214313" cy="214312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 defTabSz="652463"/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738" y="3457575"/>
            <a:ext cx="50323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12" name="Text Box 47"/>
          <p:cNvSpPr txBox="1">
            <a:spLocks noChangeArrowheads="1"/>
          </p:cNvSpPr>
          <p:nvPr/>
        </p:nvSpPr>
        <p:spPr bwMode="auto">
          <a:xfrm>
            <a:off x="5348288" y="3317875"/>
            <a:ext cx="18875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14413" name="Прямоугольник 219"/>
          <p:cNvSpPr>
            <a:spLocks noChangeArrowheads="1"/>
          </p:cNvSpPr>
          <p:nvPr/>
        </p:nvSpPr>
        <p:spPr bwMode="auto">
          <a:xfrm>
            <a:off x="4997450" y="3600450"/>
            <a:ext cx="152400" cy="101600"/>
          </a:xfrm>
          <a:prstGeom prst="rect">
            <a:avLst/>
          </a:prstGeom>
          <a:solidFill>
            <a:srgbClr val="FFC000"/>
          </a:solidFill>
          <a:ln w="25400" algn="ctr">
            <a:solidFill>
              <a:srgbClr val="FFC000"/>
            </a:solidFill>
            <a:miter lim="800000"/>
            <a:headEnd/>
            <a:tailEnd/>
          </a:ln>
        </p:spPr>
        <p:txBody>
          <a:bodyPr lIns="65290" tIns="32645" rIns="65290" bIns="32645" anchor="ctr"/>
          <a:lstStyle/>
          <a:p>
            <a:pPr algn="ctr" defTabSz="652463"/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414" name="Прямоугольник 220"/>
          <p:cNvSpPr>
            <a:spLocks noChangeArrowheads="1"/>
          </p:cNvSpPr>
          <p:nvPr/>
        </p:nvSpPr>
        <p:spPr bwMode="auto">
          <a:xfrm>
            <a:off x="4997450" y="3792538"/>
            <a:ext cx="152400" cy="101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65290" tIns="32645" rIns="65290" bIns="32645" anchor="ctr"/>
          <a:lstStyle/>
          <a:p>
            <a:pPr algn="ctr" defTabSz="652463"/>
            <a:endParaRPr lang="ru-RU" sz="39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415" name="Text Box 47"/>
          <p:cNvSpPr txBox="1">
            <a:spLocks noChangeArrowheads="1"/>
          </p:cNvSpPr>
          <p:nvPr/>
        </p:nvSpPr>
        <p:spPr bwMode="auto">
          <a:xfrm>
            <a:off x="5343525" y="3502025"/>
            <a:ext cx="27193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14416" name="Text Box 47"/>
          <p:cNvSpPr txBox="1">
            <a:spLocks noChangeArrowheads="1"/>
          </p:cNvSpPr>
          <p:nvPr/>
        </p:nvSpPr>
        <p:spPr bwMode="auto">
          <a:xfrm>
            <a:off x="5343525" y="3719513"/>
            <a:ext cx="2413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866775" eaLnBrk="0" hangingPunct="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14417" name="Line 499"/>
          <p:cNvSpPr>
            <a:spLocks noChangeShapeType="1"/>
          </p:cNvSpPr>
          <p:nvPr/>
        </p:nvSpPr>
        <p:spPr bwMode="auto">
          <a:xfrm>
            <a:off x="6122988" y="53959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17" tIns="45709" rIns="91417" bIns="45709" anchor="ctr"/>
          <a:lstStyle/>
          <a:p>
            <a:endParaRPr lang="ru-RU"/>
          </a:p>
        </p:txBody>
      </p:sp>
      <p:grpSp>
        <p:nvGrpSpPr>
          <p:cNvPr id="14418" name="Group 105"/>
          <p:cNvGrpSpPr>
            <a:grpSpLocks/>
          </p:cNvGrpSpPr>
          <p:nvPr/>
        </p:nvGrpSpPr>
        <p:grpSpPr bwMode="auto">
          <a:xfrm>
            <a:off x="4943475" y="4232275"/>
            <a:ext cx="282575" cy="282575"/>
            <a:chOff x="3061" y="3475"/>
            <a:chExt cx="182" cy="182"/>
          </a:xfrm>
        </p:grpSpPr>
        <p:grpSp>
          <p:nvGrpSpPr>
            <p:cNvPr id="14490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14492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14495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14499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lIns="91317" tIns="45660" rIns="91317" bIns="45660"/>
                  <a:lstStyle/>
                  <a:p>
                    <a:pPr defTabSz="911225"/>
                    <a:endParaRPr lang="ru-RU" sz="2500">
                      <a:latin typeface="Calibri" charset="-52"/>
                    </a:endParaRPr>
                  </a:p>
                </p:txBody>
              </p:sp>
              <p:sp>
                <p:nvSpPr>
                  <p:cNvPr id="14500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91317" tIns="45660" rIns="91317" bIns="45660"/>
                  <a:lstStyle/>
                  <a:p>
                    <a:pPr defTabSz="911225"/>
                    <a:endParaRPr lang="ru-RU" sz="2500">
                      <a:latin typeface="Calibri" charset="-52"/>
                    </a:endParaRPr>
                  </a:p>
                </p:txBody>
              </p:sp>
            </p:grpSp>
            <p:grpSp>
              <p:nvGrpSpPr>
                <p:cNvPr id="14496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14497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lIns="91317" tIns="45660" rIns="91317" bIns="45660"/>
                  <a:lstStyle/>
                  <a:p>
                    <a:pPr defTabSz="911225"/>
                    <a:endParaRPr lang="ru-RU" sz="2500">
                      <a:latin typeface="Calibri" charset="-52"/>
                    </a:endParaRPr>
                  </a:p>
                </p:txBody>
              </p:sp>
              <p:sp>
                <p:nvSpPr>
                  <p:cNvPr id="14498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91317" tIns="45660" rIns="91317" bIns="45660"/>
                  <a:lstStyle/>
                  <a:p>
                    <a:pPr defTabSz="911225"/>
                    <a:endParaRPr lang="ru-RU" sz="2500">
                      <a:latin typeface="Calibri" charset="-52"/>
                    </a:endParaRPr>
                  </a:p>
                </p:txBody>
              </p:sp>
            </p:grpSp>
          </p:grpSp>
          <p:sp>
            <p:nvSpPr>
              <p:cNvPr id="14493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94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491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17" tIns="45660" rIns="91317" bIns="45660" anchor="ctr"/>
            <a:lstStyle/>
            <a:p>
              <a:pPr defTabSz="911225"/>
              <a:endParaRPr lang="ru-RU" sz="2500">
                <a:latin typeface="Calibri" charset="-52"/>
              </a:endParaRPr>
            </a:p>
          </p:txBody>
        </p:sp>
      </p:grpSp>
      <p:grpSp>
        <p:nvGrpSpPr>
          <p:cNvPr id="14419" name="Group 117"/>
          <p:cNvGrpSpPr>
            <a:grpSpLocks/>
          </p:cNvGrpSpPr>
          <p:nvPr/>
        </p:nvGrpSpPr>
        <p:grpSpPr bwMode="auto">
          <a:xfrm>
            <a:off x="4621213" y="4470400"/>
            <a:ext cx="877887" cy="487363"/>
            <a:chOff x="2971" y="3847"/>
            <a:chExt cx="347" cy="219"/>
          </a:xfrm>
        </p:grpSpPr>
        <p:grpSp>
          <p:nvGrpSpPr>
            <p:cNvPr id="14481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14485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14488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317" tIns="45660" rIns="91317" bIns="45660"/>
                <a:lstStyle/>
                <a:p>
                  <a:pPr defTabSz="911225"/>
                  <a:endParaRPr lang="ru-RU" sz="2900" b="1">
                    <a:latin typeface="Calibri" charset="-52"/>
                  </a:endParaRPr>
                </a:p>
              </p:txBody>
            </p:sp>
            <p:sp>
              <p:nvSpPr>
                <p:cNvPr id="14489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lIns="91317" tIns="45660" rIns="91317" bIns="45660"/>
                <a:lstStyle/>
                <a:p>
                  <a:pPr defTabSz="911225"/>
                  <a:endParaRPr lang="ru-RU" sz="2900" b="1">
                    <a:latin typeface="Calibri" charset="-52"/>
                  </a:endParaRPr>
                </a:p>
              </p:txBody>
            </p:sp>
          </p:grpSp>
          <p:sp>
            <p:nvSpPr>
              <p:cNvPr id="14486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lIns="91317" tIns="45660" rIns="91317" bIns="45660"/>
              <a:lstStyle/>
              <a:p>
                <a:pPr defTabSz="911225"/>
                <a:endParaRPr lang="ru-RU" sz="2900" b="1">
                  <a:latin typeface="Calibri" charset="-52"/>
                </a:endParaRPr>
              </a:p>
            </p:txBody>
          </p:sp>
          <p:sp>
            <p:nvSpPr>
              <p:cNvPr id="14487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482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83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515" tIns="63772" rIns="127515" bIns="63772">
              <a:spAutoFit/>
            </a:bodyPr>
            <a:lstStyle/>
            <a:p>
              <a:pPr defTabSz="1276350">
                <a:spcBef>
                  <a:spcPct val="50000"/>
                </a:spcBef>
              </a:pPr>
              <a:r>
                <a:rPr lang="ru-RU" sz="1300" b="1">
                  <a:latin typeface="Calibri" charset="-52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14484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515" tIns="63772" rIns="127515" bIns="63772">
              <a:spAutoFit/>
            </a:bodyPr>
            <a:lstStyle/>
            <a:p>
              <a:pPr defTabSz="1276350">
                <a:spcBef>
                  <a:spcPct val="50000"/>
                </a:spcBef>
              </a:pPr>
              <a:r>
                <a:rPr lang="ru-RU" sz="1300" b="1">
                  <a:latin typeface="Calibri" charset="-52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4420" name="Text Box 95"/>
          <p:cNvSpPr txBox="1">
            <a:spLocks noChangeArrowheads="1"/>
          </p:cNvSpPr>
          <p:nvPr/>
        </p:nvSpPr>
        <p:spPr bwMode="auto">
          <a:xfrm>
            <a:off x="5316538" y="6546850"/>
            <a:ext cx="22177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485" tIns="63757" rIns="127485" bIns="63757">
            <a:spAutoFit/>
          </a:bodyPr>
          <a:lstStyle/>
          <a:p>
            <a:pPr defTabSz="12763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14421" name="Text Box 101"/>
          <p:cNvSpPr txBox="1">
            <a:spLocks noChangeArrowheads="1"/>
          </p:cNvSpPr>
          <p:nvPr/>
        </p:nvSpPr>
        <p:spPr bwMode="auto">
          <a:xfrm>
            <a:off x="5311775" y="4244975"/>
            <a:ext cx="2619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485" tIns="63757" rIns="127485" bIns="63757">
            <a:spAutoFit/>
          </a:bodyPr>
          <a:lstStyle/>
          <a:p>
            <a:pPr defTabSz="12763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14422" name="Text Box 102"/>
          <p:cNvSpPr txBox="1">
            <a:spLocks noChangeArrowheads="1"/>
          </p:cNvSpPr>
          <p:nvPr/>
        </p:nvSpPr>
        <p:spPr bwMode="auto">
          <a:xfrm>
            <a:off x="5295900" y="4541838"/>
            <a:ext cx="26209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485" tIns="63757" rIns="127485" bIns="63757">
            <a:spAutoFit/>
          </a:bodyPr>
          <a:lstStyle/>
          <a:p>
            <a:pPr defTabSz="12763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14423" name="Овал 171"/>
          <p:cNvSpPr>
            <a:spLocks noChangeArrowheads="1"/>
          </p:cNvSpPr>
          <p:nvPr/>
        </p:nvSpPr>
        <p:spPr bwMode="auto">
          <a:xfrm>
            <a:off x="4953000" y="494347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4424" name="Text Box 67"/>
          <p:cNvSpPr txBox="1">
            <a:spLocks noChangeArrowheads="1"/>
          </p:cNvSpPr>
          <p:nvPr/>
        </p:nvSpPr>
        <p:spPr bwMode="auto">
          <a:xfrm>
            <a:off x="5435600" y="4975225"/>
            <a:ext cx="3127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76350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defTabSz="1276350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25" name="Oval 63"/>
          <p:cNvSpPr>
            <a:spLocks noChangeArrowheads="1"/>
          </p:cNvSpPr>
          <p:nvPr/>
        </p:nvSpPr>
        <p:spPr bwMode="auto">
          <a:xfrm rot="-5400000">
            <a:off x="4951413" y="3851275"/>
            <a:ext cx="211138" cy="49053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eaVert" wrap="none" lIns="91203" tIns="45604" rIns="91203" bIns="45604" anchor="ctr"/>
          <a:lstStyle/>
          <a:p>
            <a:pPr algn="ctr" defTabSz="911225"/>
            <a:endParaRPr lang="ru-RU" sz="2500">
              <a:latin typeface="Calibri" charset="-52"/>
              <a:cs typeface="Times New Roman" pitchFamily="18" charset="0"/>
            </a:endParaRPr>
          </a:p>
        </p:txBody>
      </p:sp>
      <p:sp>
        <p:nvSpPr>
          <p:cNvPr id="14426" name="Text Box 95"/>
          <p:cNvSpPr txBox="1">
            <a:spLocks noChangeArrowheads="1"/>
          </p:cNvSpPr>
          <p:nvPr/>
        </p:nvSpPr>
        <p:spPr bwMode="auto">
          <a:xfrm>
            <a:off x="5305425" y="3962400"/>
            <a:ext cx="31638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485" tIns="63757" rIns="127485" bIns="63757">
            <a:spAutoFit/>
          </a:bodyPr>
          <a:lstStyle/>
          <a:p>
            <a:pPr defTabSz="1276350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14427" name="Полилиния 254"/>
          <p:cNvSpPr>
            <a:spLocks noChangeArrowheads="1"/>
          </p:cNvSpPr>
          <p:nvPr/>
        </p:nvSpPr>
        <p:spPr bwMode="auto">
          <a:xfrm>
            <a:off x="5006975" y="5326063"/>
            <a:ext cx="252413" cy="173037"/>
          </a:xfrm>
          <a:custGeom>
            <a:avLst/>
            <a:gdLst>
              <a:gd name="T0" fmla="*/ 43237 w 353730"/>
              <a:gd name="T1" fmla="*/ 121602 h 241429"/>
              <a:gd name="T2" fmla="*/ 19585 w 353730"/>
              <a:gd name="T3" fmla="*/ 113268 h 241429"/>
              <a:gd name="T4" fmla="*/ 27468 w 353730"/>
              <a:gd name="T5" fmla="*/ 63279 h 241429"/>
              <a:gd name="T6" fmla="*/ 59006 w 353730"/>
              <a:gd name="T7" fmla="*/ 13284 h 241429"/>
              <a:gd name="T8" fmla="*/ 74773 w 353730"/>
              <a:gd name="T9" fmla="*/ 38276 h 241429"/>
              <a:gd name="T10" fmla="*/ 98426 w 353730"/>
              <a:gd name="T11" fmla="*/ 46611 h 241429"/>
              <a:gd name="T12" fmla="*/ 153616 w 353730"/>
              <a:gd name="T13" fmla="*/ 54946 h 241429"/>
              <a:gd name="T14" fmla="*/ 137846 w 353730"/>
              <a:gd name="T15" fmla="*/ 104937 h 241429"/>
              <a:gd name="T16" fmla="*/ 185151 w 353730"/>
              <a:gd name="T17" fmla="*/ 121602 h 241429"/>
              <a:gd name="T18" fmla="*/ 90541 w 353730"/>
              <a:gd name="T19" fmla="*/ 146597 h 241429"/>
              <a:gd name="T20" fmla="*/ 74773 w 353730"/>
              <a:gd name="T21" fmla="*/ 171594 h 241429"/>
              <a:gd name="T22" fmla="*/ 51124 w 353730"/>
              <a:gd name="T23" fmla="*/ 163262 h 241429"/>
              <a:gd name="T24" fmla="*/ 43237 w 353730"/>
              <a:gd name="T25" fmla="*/ 12160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4428" name="Полилиния 255"/>
          <p:cNvSpPr>
            <a:spLocks noChangeArrowheads="1"/>
          </p:cNvSpPr>
          <p:nvPr/>
        </p:nvSpPr>
        <p:spPr bwMode="auto">
          <a:xfrm>
            <a:off x="5006975" y="5554663"/>
            <a:ext cx="252413" cy="171450"/>
          </a:xfrm>
          <a:custGeom>
            <a:avLst/>
            <a:gdLst>
              <a:gd name="T0" fmla="*/ 43237 w 353730"/>
              <a:gd name="T1" fmla="*/ 120487 h 241429"/>
              <a:gd name="T2" fmla="*/ 19585 w 353730"/>
              <a:gd name="T3" fmla="*/ 112229 h 241429"/>
              <a:gd name="T4" fmla="*/ 27468 w 353730"/>
              <a:gd name="T5" fmla="*/ 62698 h 241429"/>
              <a:gd name="T6" fmla="*/ 59006 w 353730"/>
              <a:gd name="T7" fmla="*/ 13162 h 241429"/>
              <a:gd name="T8" fmla="*/ 74773 w 353730"/>
              <a:gd name="T9" fmla="*/ 37925 h 241429"/>
              <a:gd name="T10" fmla="*/ 98426 w 353730"/>
              <a:gd name="T11" fmla="*/ 46184 h 241429"/>
              <a:gd name="T12" fmla="*/ 153616 w 353730"/>
              <a:gd name="T13" fmla="*/ 54442 h 241429"/>
              <a:gd name="T14" fmla="*/ 137846 w 353730"/>
              <a:gd name="T15" fmla="*/ 103975 h 241429"/>
              <a:gd name="T16" fmla="*/ 185151 w 353730"/>
              <a:gd name="T17" fmla="*/ 120487 h 241429"/>
              <a:gd name="T18" fmla="*/ 90541 w 353730"/>
              <a:gd name="T19" fmla="*/ 145253 h 241429"/>
              <a:gd name="T20" fmla="*/ 74773 w 353730"/>
              <a:gd name="T21" fmla="*/ 170020 h 241429"/>
              <a:gd name="T22" fmla="*/ 51124 w 353730"/>
              <a:gd name="T23" fmla="*/ 161764 h 241429"/>
              <a:gd name="T24" fmla="*/ 43237 w 353730"/>
              <a:gd name="T25" fmla="*/ 120487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4429" name="Полилиния 256"/>
          <p:cNvSpPr>
            <a:spLocks noChangeArrowheads="1"/>
          </p:cNvSpPr>
          <p:nvPr/>
        </p:nvSpPr>
        <p:spPr bwMode="auto">
          <a:xfrm>
            <a:off x="5006975" y="5768975"/>
            <a:ext cx="252413" cy="173038"/>
          </a:xfrm>
          <a:custGeom>
            <a:avLst/>
            <a:gdLst>
              <a:gd name="T0" fmla="*/ 43237 w 353730"/>
              <a:gd name="T1" fmla="*/ 121603 h 241429"/>
              <a:gd name="T2" fmla="*/ 19585 w 353730"/>
              <a:gd name="T3" fmla="*/ 113269 h 241429"/>
              <a:gd name="T4" fmla="*/ 27468 w 353730"/>
              <a:gd name="T5" fmla="*/ 63279 h 241429"/>
              <a:gd name="T6" fmla="*/ 59006 w 353730"/>
              <a:gd name="T7" fmla="*/ 13284 h 241429"/>
              <a:gd name="T8" fmla="*/ 74773 w 353730"/>
              <a:gd name="T9" fmla="*/ 38277 h 241429"/>
              <a:gd name="T10" fmla="*/ 98426 w 353730"/>
              <a:gd name="T11" fmla="*/ 46611 h 241429"/>
              <a:gd name="T12" fmla="*/ 153616 w 353730"/>
              <a:gd name="T13" fmla="*/ 54946 h 241429"/>
              <a:gd name="T14" fmla="*/ 137846 w 353730"/>
              <a:gd name="T15" fmla="*/ 104938 h 241429"/>
              <a:gd name="T16" fmla="*/ 185151 w 353730"/>
              <a:gd name="T17" fmla="*/ 121603 h 241429"/>
              <a:gd name="T18" fmla="*/ 90541 w 353730"/>
              <a:gd name="T19" fmla="*/ 146598 h 241429"/>
              <a:gd name="T20" fmla="*/ 74773 w 353730"/>
              <a:gd name="T21" fmla="*/ 171595 h 241429"/>
              <a:gd name="T22" fmla="*/ 51124 w 353730"/>
              <a:gd name="T23" fmla="*/ 163263 h 241429"/>
              <a:gd name="T24" fmla="*/ 43237 w 353730"/>
              <a:gd name="T25" fmla="*/ 121603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14430" name="Text Box 101"/>
          <p:cNvSpPr txBox="1">
            <a:spLocks noChangeArrowheads="1"/>
          </p:cNvSpPr>
          <p:nvPr/>
        </p:nvSpPr>
        <p:spPr bwMode="auto">
          <a:xfrm>
            <a:off x="5300663" y="5257800"/>
            <a:ext cx="2619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485" tIns="63757" rIns="127485" bIns="63757">
            <a:spAutoFit/>
          </a:bodyPr>
          <a:lstStyle/>
          <a:p>
            <a:pPr defTabSz="12763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14431" name="Text Box 101"/>
          <p:cNvSpPr txBox="1">
            <a:spLocks noChangeArrowheads="1"/>
          </p:cNvSpPr>
          <p:nvPr/>
        </p:nvSpPr>
        <p:spPr bwMode="auto">
          <a:xfrm>
            <a:off x="5300663" y="5459413"/>
            <a:ext cx="2619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485" tIns="63757" rIns="127485" bIns="63757">
            <a:spAutoFit/>
          </a:bodyPr>
          <a:lstStyle/>
          <a:p>
            <a:pPr defTabSz="12763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14432" name="Text Box 101"/>
          <p:cNvSpPr txBox="1">
            <a:spLocks noChangeArrowheads="1"/>
          </p:cNvSpPr>
          <p:nvPr/>
        </p:nvSpPr>
        <p:spPr bwMode="auto">
          <a:xfrm>
            <a:off x="5308600" y="5676900"/>
            <a:ext cx="2749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485" tIns="63757" rIns="127485" bIns="63757">
            <a:spAutoFit/>
          </a:bodyPr>
          <a:lstStyle/>
          <a:p>
            <a:pPr defTabSz="1276350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14433" name="Line 499"/>
          <p:cNvSpPr>
            <a:spLocks noChangeShapeType="1"/>
          </p:cNvSpPr>
          <p:nvPr/>
        </p:nvSpPr>
        <p:spPr bwMode="auto">
          <a:xfrm>
            <a:off x="4340225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17" tIns="45709" rIns="91417" bIns="45709" anchor="ctr"/>
          <a:lstStyle/>
          <a:p>
            <a:endParaRPr lang="ru-RU"/>
          </a:p>
        </p:txBody>
      </p:sp>
      <p:sp>
        <p:nvSpPr>
          <p:cNvPr id="14434" name="Text Box 89"/>
          <p:cNvSpPr txBox="1">
            <a:spLocks noChangeArrowheads="1"/>
          </p:cNvSpPr>
          <p:nvPr/>
        </p:nvSpPr>
        <p:spPr bwMode="auto">
          <a:xfrm>
            <a:off x="5218113" y="5859463"/>
            <a:ext cx="30051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398" tIns="89209" rIns="178398" bIns="89209">
            <a:spAutoFit/>
          </a:bodyPr>
          <a:lstStyle/>
          <a:p>
            <a:pPr algn="just" defTabSz="1787525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14435" name="Группа 168"/>
          <p:cNvGrpSpPr>
            <a:grpSpLocks/>
          </p:cNvGrpSpPr>
          <p:nvPr/>
        </p:nvGrpSpPr>
        <p:grpSpPr bwMode="auto">
          <a:xfrm rot="-4345915">
            <a:off x="773113" y="6427788"/>
            <a:ext cx="142875" cy="428625"/>
            <a:chOff x="5857884" y="3714752"/>
            <a:chExt cx="142876" cy="428628"/>
          </a:xfrm>
        </p:grpSpPr>
        <p:sp>
          <p:nvSpPr>
            <p:cNvPr id="14479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lIns="91407" tIns="45705" rIns="91407" bIns="45705" anchor="ctr"/>
            <a:lstStyle/>
            <a:p>
              <a:pPr algn="ctr" defTabSz="911225"/>
              <a:endParaRPr lang="ru-RU" sz="1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36" name="Group 1225"/>
          <p:cNvGrpSpPr>
            <a:grpSpLocks/>
          </p:cNvGrpSpPr>
          <p:nvPr/>
        </p:nvGrpSpPr>
        <p:grpSpPr bwMode="auto">
          <a:xfrm>
            <a:off x="5013325" y="5978525"/>
            <a:ext cx="222250" cy="288925"/>
            <a:chOff x="783" y="2063"/>
            <a:chExt cx="479" cy="307"/>
          </a:xfrm>
        </p:grpSpPr>
        <p:sp>
          <p:nvSpPr>
            <p:cNvPr id="14454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455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14472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14477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335 h 21600"/>
                    <a:gd name="T4" fmla="*/ 0 w 21600"/>
                    <a:gd name="T5" fmla="*/ 233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07" tIns="45705" rIns="91407" bIns="45705"/>
                <a:lstStyle/>
                <a:p>
                  <a:pPr defTabSz="911225"/>
                  <a:endParaRPr lang="ru-RU" sz="11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78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335 h 21600"/>
                    <a:gd name="T4" fmla="*/ 0 w 21600"/>
                    <a:gd name="T5" fmla="*/ 233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07" tIns="45705" rIns="91407" bIns="45705"/>
                <a:lstStyle/>
                <a:p>
                  <a:pPr defTabSz="911225"/>
                  <a:endParaRPr lang="ru-RU" sz="11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473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74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75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76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456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14465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14470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333 h 21600"/>
                    <a:gd name="T4" fmla="*/ 0 w 21600"/>
                    <a:gd name="T5" fmla="*/ 233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07" tIns="45705" rIns="91407" bIns="45705"/>
                <a:lstStyle/>
                <a:p>
                  <a:pPr defTabSz="911225"/>
                  <a:endParaRPr lang="ru-RU" sz="11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71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2317 h 21600"/>
                    <a:gd name="T4" fmla="*/ 0 w 21600"/>
                    <a:gd name="T5" fmla="*/ 231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07" tIns="45705" rIns="91407" bIns="45705"/>
                <a:lstStyle/>
                <a:p>
                  <a:pPr defTabSz="911225"/>
                  <a:endParaRPr lang="ru-RU" sz="11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466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7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8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9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457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58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lIns="91407" tIns="45705" rIns="91407" bIns="45705"/>
            <a:lstStyle/>
            <a:p>
              <a:pPr defTabSz="911225"/>
              <a:endParaRPr lang="ru-RU" sz="11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59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91407" tIns="45705" rIns="91407" bIns="45705"/>
            <a:lstStyle/>
            <a:p>
              <a:pPr defTabSz="911225"/>
              <a:endParaRPr lang="ru-RU" sz="11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60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91407" tIns="45705" rIns="91407" bIns="45705"/>
            <a:lstStyle/>
            <a:p>
              <a:pPr defTabSz="911225"/>
              <a:endParaRPr lang="ru-RU" sz="11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61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2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3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91407" tIns="45705" rIns="91407" bIns="45705"/>
            <a:lstStyle/>
            <a:p>
              <a:pPr defTabSz="911225"/>
              <a:endParaRPr lang="ru-RU" sz="11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64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437" name="Group 1873"/>
          <p:cNvGrpSpPr>
            <a:grpSpLocks/>
          </p:cNvGrpSpPr>
          <p:nvPr/>
        </p:nvGrpSpPr>
        <p:grpSpPr bwMode="auto">
          <a:xfrm rot="-1334384">
            <a:off x="4994275" y="6332538"/>
            <a:ext cx="290513" cy="288925"/>
            <a:chOff x="258" y="12222"/>
            <a:chExt cx="457" cy="457"/>
          </a:xfrm>
        </p:grpSpPr>
        <p:sp>
          <p:nvSpPr>
            <p:cNvPr id="14447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407" tIns="45705" rIns="91407" bIns="45705"/>
            <a:lstStyle/>
            <a:p>
              <a:pPr defTabSz="911225"/>
              <a:endParaRPr lang="ru-RU" sz="11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448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14449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14452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07" tIns="45705" rIns="91407" bIns="45705"/>
                <a:lstStyle/>
                <a:p>
                  <a:pPr defTabSz="911225"/>
                  <a:endParaRPr lang="ru-RU" sz="11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53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91407" tIns="45705" rIns="91407" bIns="45705"/>
                <a:lstStyle/>
                <a:p>
                  <a:pPr defTabSz="911225"/>
                  <a:endParaRPr lang="ru-RU" sz="11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450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1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438" name="Text Box 89"/>
          <p:cNvSpPr txBox="1">
            <a:spLocks noChangeArrowheads="1"/>
          </p:cNvSpPr>
          <p:nvPr/>
        </p:nvSpPr>
        <p:spPr bwMode="auto">
          <a:xfrm>
            <a:off x="1033463" y="6486525"/>
            <a:ext cx="12811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8398" tIns="89209" rIns="178398" bIns="89209">
            <a:spAutoFit/>
          </a:bodyPr>
          <a:lstStyle/>
          <a:p>
            <a:pPr defTabSz="1787525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14439" name="Text Box 89"/>
          <p:cNvSpPr txBox="1">
            <a:spLocks noChangeArrowheads="1"/>
          </p:cNvSpPr>
          <p:nvPr/>
        </p:nvSpPr>
        <p:spPr bwMode="auto">
          <a:xfrm>
            <a:off x="5235575" y="6335713"/>
            <a:ext cx="18843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398" tIns="89209" rIns="178398" bIns="89209">
            <a:spAutoFit/>
          </a:bodyPr>
          <a:lstStyle/>
          <a:p>
            <a:pPr defTabSz="1787525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14440" name="Группа 231"/>
          <p:cNvGrpSpPr>
            <a:grpSpLocks/>
          </p:cNvGrpSpPr>
          <p:nvPr/>
        </p:nvGrpSpPr>
        <p:grpSpPr bwMode="auto">
          <a:xfrm>
            <a:off x="4843463" y="6654800"/>
            <a:ext cx="360362" cy="142875"/>
            <a:chOff x="6827094" y="5825222"/>
            <a:chExt cx="504000" cy="200060"/>
          </a:xfrm>
        </p:grpSpPr>
        <p:sp>
          <p:nvSpPr>
            <p:cNvPr id="14445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rot="10800000" lIns="91385" tIns="45695" rIns="91385" bIns="45695" anchor="ctr"/>
            <a:lstStyle/>
            <a:p>
              <a:pPr algn="ctr" defTabSz="911225"/>
              <a:endParaRPr lang="ru-RU">
                <a:solidFill>
                  <a:srgbClr val="FFFFFF"/>
                </a:solidFill>
                <a:latin typeface="Calibri" charset="-52"/>
              </a:endParaRPr>
            </a:p>
          </p:txBody>
        </p:sp>
        <p:cxnSp>
          <p:nvCxnSpPr>
            <p:cNvPr id="14446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</p:spPr>
        </p:cxnSp>
      </p:grpSp>
      <p:grpSp>
        <p:nvGrpSpPr>
          <p:cNvPr id="14441" name="Группа 218"/>
          <p:cNvGrpSpPr>
            <a:grpSpLocks/>
          </p:cNvGrpSpPr>
          <p:nvPr/>
        </p:nvGrpSpPr>
        <p:grpSpPr bwMode="auto">
          <a:xfrm>
            <a:off x="825500" y="3811588"/>
            <a:ext cx="220663" cy="215900"/>
            <a:chOff x="-1121598" y="5086352"/>
            <a:chExt cx="309408" cy="301197"/>
          </a:xfrm>
        </p:grpSpPr>
        <p:sp>
          <p:nvSpPr>
            <p:cNvPr id="14443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1225" tIns="45614" rIns="91225" bIns="45614" anchor="ctr"/>
            <a:lstStyle/>
            <a:p>
              <a:pPr algn="ctr" defTabSz="911225"/>
              <a:endParaRPr lang="ru-RU" sz="2100" b="1">
                <a:solidFill>
                  <a:schemeClr val="bg1"/>
                </a:solidFill>
                <a:latin typeface="Calibri" charset="-52"/>
                <a:cs typeface="Times New Roman" pitchFamily="18" charset="0"/>
              </a:endParaRPr>
            </a:p>
          </p:txBody>
        </p:sp>
        <p:sp>
          <p:nvSpPr>
            <p:cNvPr id="14444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91225" tIns="45614" rIns="91225" bIns="45614" anchor="ctr"/>
            <a:lstStyle/>
            <a:p>
              <a:pPr algn="ctr" defTabSz="911225"/>
              <a:r>
                <a:rPr lang="en-US" sz="2000" b="1">
                  <a:solidFill>
                    <a:schemeClr val="bg1"/>
                  </a:solidFill>
                  <a:latin typeface="Calibri" charset="-52"/>
                  <a:cs typeface="Times New Roman" pitchFamily="18" charset="0"/>
                </a:rPr>
                <a:t>T</a:t>
              </a:r>
              <a:endParaRPr lang="ru-RU" sz="2100" b="1">
                <a:solidFill>
                  <a:schemeClr val="bg1"/>
                </a:solidFill>
                <a:latin typeface="Calibri" charset="-52"/>
                <a:cs typeface="Times New Roman" pitchFamily="18" charset="0"/>
              </a:endParaRPr>
            </a:p>
          </p:txBody>
        </p:sp>
      </p:grpSp>
      <p:sp>
        <p:nvSpPr>
          <p:cNvPr id="21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290" tIns="32645" rIns="65290" bIns="32645"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УСЛОВНЫЕ ОБОЗНАЧЕНИЯ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0" name="Group 78"/>
          <p:cNvGraphicFramePr>
            <a:graphicFrameLocks noGrp="1"/>
          </p:cNvGraphicFramePr>
          <p:nvPr>
            <p:ph sz="half" idx="4294967295"/>
          </p:nvPr>
        </p:nvGraphicFramePr>
        <p:xfrm>
          <a:off x="133350" y="1257300"/>
          <a:ext cx="8826500" cy="1974172"/>
        </p:xfrm>
        <a:graphic>
          <a:graphicData uri="http://schemas.openxmlformats.org/drawingml/2006/table">
            <a:tbl>
              <a:tblPr/>
              <a:tblGrid>
                <a:gridCol w="8019143"/>
                <a:gridCol w="807357"/>
              </a:tblGrid>
              <a:tr h="241527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Условные обозначения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0393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Общая информация (характеристика)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Риски возникновения ЧС на объектах автомобильного транспорта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marL="371475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 Риски возникновения аварии на системах ЖКХ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 Риски возникновения техногенных пожаров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.1.4 Риски возникновения природных пожаров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929">
                <a:tc>
                  <a:txBody>
                    <a:bodyPr/>
                    <a:lstStyle/>
                    <a:p>
                      <a:pPr marL="1778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Информационно-справочные материалы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527">
                <a:tc>
                  <a:txBody>
                    <a:bodyPr/>
                    <a:lstStyle/>
                    <a:p>
                      <a:pPr marL="3556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Схемы производственных объектов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234" tIns="32617" rIns="65234" bIns="32617" anchor="ctr"/>
          <a:lstStyle/>
          <a:p>
            <a:pPr algn="ctr" defTabSz="913837">
              <a:lnSpc>
                <a:spcPct val="80000"/>
              </a:lnSpc>
              <a:defRPr/>
            </a:pPr>
            <a:r>
              <a:rPr lang="ru-RU" dirty="0">
                <a:cs typeface="Times New Roman" pitchFamily="18" charset="0"/>
              </a:rPr>
              <a:t>СОДЕРЖАНИЕ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09588" y="649288"/>
            <a:ext cx="8434387" cy="70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34" tIns="32617" rIns="65234" bIns="32617">
            <a:spAutoFit/>
          </a:bodyPr>
          <a:lstStyle/>
          <a:p>
            <a:pPr algn="r" defTabSz="650875">
              <a:spcBef>
                <a:spcPct val="50000"/>
              </a:spcBef>
            </a:pPr>
            <a:endParaRPr lang="ru-RU" sz="1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defTabSz="650875">
              <a:spcBef>
                <a:spcPct val="50000"/>
              </a:spcBef>
            </a:pPr>
            <a:endParaRPr lang="ru-RU" sz="10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650875">
              <a:spcBef>
                <a:spcPct val="50000"/>
              </a:spcBef>
            </a:pPr>
            <a:r>
              <a:rPr lang="ru-RU" sz="11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11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-500098" y="4143380"/>
            <a:ext cx="9144000" cy="7715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234" tIns="32617" rIns="65234" bIns="32617" anchor="ctr"/>
          <a:lstStyle/>
          <a:p>
            <a:pPr algn="ctr" defTabSz="913837">
              <a:lnSpc>
                <a:spcPct val="80000"/>
              </a:lnSpc>
              <a:defRPr/>
            </a:pPr>
            <a:endParaRPr lang="ru-RU" dirty="0">
              <a:cs typeface="Times New Roman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09588" y="977900"/>
            <a:ext cx="8434387" cy="2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34" tIns="32617" rIns="65234" bIns="32617">
            <a:spAutoFit/>
          </a:bodyPr>
          <a:lstStyle/>
          <a:p>
            <a:pPr algn="just" defTabSz="650875">
              <a:spcBef>
                <a:spcPct val="50000"/>
              </a:spcBef>
            </a:pPr>
            <a:r>
              <a:rPr lang="ru-RU" sz="1000" dirty="0" smtClean="0">
                <a:solidFill>
                  <a:srgbClr val="000000"/>
                </a:solidFill>
                <a:cs typeface="Times New Roman" pitchFamily="18" charset="0"/>
              </a:rPr>
              <a:t>с</a:t>
            </a:r>
            <a:endParaRPr lang="ru-RU" sz="1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55" name="Group 267"/>
          <p:cNvGraphicFramePr>
            <a:graphicFrameLocks noGrp="1"/>
          </p:cNvGraphicFramePr>
          <p:nvPr/>
        </p:nvGraphicFramePr>
        <p:xfrm>
          <a:off x="2319338" y="806450"/>
          <a:ext cx="6825116" cy="2983367"/>
        </p:xfrm>
        <a:graphic>
          <a:graphicData uri="http://schemas.openxmlformats.org/drawingml/2006/table">
            <a:tbl>
              <a:tblPr/>
              <a:tblGrid>
                <a:gridCol w="819830"/>
                <a:gridCol w="924152"/>
                <a:gridCol w="843643"/>
                <a:gridCol w="1089705"/>
                <a:gridCol w="1575027"/>
                <a:gridCol w="1572759"/>
              </a:tblGrid>
              <a:tr h="97064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поселение</a:t>
                      </a:r>
                    </a:p>
                  </a:txBody>
                  <a:tcPr marL="91322" marR="91322" marT="45665" marB="456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территории,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кв.км</a:t>
                      </a:r>
                    </a:p>
                  </a:txBody>
                  <a:tcPr marL="91322" marR="91322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 в том числе детей</a:t>
                      </a:r>
                    </a:p>
                  </a:txBody>
                  <a:tcPr marL="91322" marR="91322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кв.км</a:t>
                      </a:r>
                    </a:p>
                  </a:txBody>
                  <a:tcPr marL="91322" marR="91322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дежурного </a:t>
                      </a:r>
                    </a:p>
                  </a:txBody>
                  <a:tcPr marL="91322" marR="91322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Официальный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 поселения</a:t>
                      </a:r>
                    </a:p>
                  </a:txBody>
                  <a:tcPr marL="91322" marR="91322" marT="45665" marB="456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6108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с.Новомихайловка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322" marR="91322" marT="45665" marB="456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22" marR="91322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129//6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22" marR="91322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22" marR="91322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8(38351)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35-116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322" marR="91322" marT="45665" marB="456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22" marR="91322" marT="45665" marB="456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351643">
                <a:tc gridSpan="6"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Краткая характеристика: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Территория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д.Ермиловкаи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Новомихайловского  сельсовета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расположена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км. от районного  центра р.п. Коченево и  в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км. г. Новосибирска.                                                                                                                                                  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д.Ермиловка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расположена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 переходной зоне от Приобского плато  к Барабинской низменности,  в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западной части  Новосибирской  области. Территория  представляет слабо  волнистую  пониженную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равнину,  Преобладает  березово-осиновый лес.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Вся  территория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населенного пункта 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это  равнина  со  средней  высотой  100 – 150 м.  Средняя  температура зимой  - 9 - 30 С. Летом + 17 +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322" marR="91322" marT="45665" marB="456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19" name="Прямоугольник 54"/>
          <p:cNvSpPr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15" tIns="16560" rIns="33115" bIns="16560" anchor="ctr" anchorCtr="1"/>
          <a:lstStyle/>
          <a:p>
            <a:pPr algn="ctr" defTabSz="911225">
              <a:lnSpc>
                <a:spcPct val="90000"/>
              </a:lnSpc>
              <a:tabLst>
                <a:tab pos="2305050" algn="l"/>
                <a:tab pos="2492375" algn="l"/>
                <a:tab pos="2559050" algn="l"/>
              </a:tabLst>
            </a:pPr>
            <a:r>
              <a:rPr lang="ru-RU" dirty="0">
                <a:cs typeface="Times New Roman" pitchFamily="18" charset="0"/>
              </a:rPr>
              <a:t>         </a:t>
            </a:r>
          </a:p>
          <a:p>
            <a:pPr algn="ctr" defTabSz="911225">
              <a:lnSpc>
                <a:spcPct val="90000"/>
              </a:lnSpc>
              <a:tabLst>
                <a:tab pos="2305050" algn="l"/>
                <a:tab pos="2492375" algn="l"/>
                <a:tab pos="2559050" algn="l"/>
              </a:tabLst>
            </a:pPr>
            <a:r>
              <a:rPr lang="ru-RU" dirty="0">
                <a:cs typeface="Times New Roman" pitchFamily="18" charset="0"/>
              </a:rPr>
              <a:t>ПАСПОРТ </a:t>
            </a:r>
            <a:r>
              <a:rPr lang="ru-RU" dirty="0" smtClean="0">
                <a:cs typeface="Times New Roman" pitchFamily="18" charset="0"/>
              </a:rPr>
              <a:t>ТЕРРИТОРИИ Д.ЕРМИЛОВКА</a:t>
            </a:r>
            <a:r>
              <a:rPr lang="ru-RU" sz="2300" dirty="0" smtClean="0">
                <a:cs typeface="Times New Roman" pitchFamily="18" charset="0"/>
              </a:rPr>
              <a:t>  </a:t>
            </a:r>
            <a:r>
              <a:rPr lang="ru-RU" sz="2300" dirty="0">
                <a:cs typeface="Times New Roman" pitchFamily="18" charset="0"/>
              </a:rPr>
              <a:t>Новомихайловского сельсовета</a:t>
            </a:r>
          </a:p>
          <a:p>
            <a:pPr algn="ctr" defTabSz="911225">
              <a:lnSpc>
                <a:spcPct val="90000"/>
              </a:lnSpc>
              <a:tabLst>
                <a:tab pos="2305050" algn="l"/>
                <a:tab pos="2492375" algn="l"/>
                <a:tab pos="2559050" algn="l"/>
              </a:tabLst>
            </a:pPr>
            <a:r>
              <a:rPr lang="ru-RU" sz="2300" dirty="0" err="1">
                <a:cs typeface="Times New Roman" pitchFamily="18" charset="0"/>
              </a:rPr>
              <a:t>Коченевского</a:t>
            </a:r>
            <a:r>
              <a:rPr lang="ru-RU" sz="2300" dirty="0">
                <a:cs typeface="Times New Roman" pitchFamily="18" charset="0"/>
              </a:rPr>
              <a:t>  района  Новосибирской</a:t>
            </a:r>
            <a:r>
              <a:rPr lang="ru-RU" dirty="0">
                <a:cs typeface="Times New Roman" pitchFamily="18" charset="0"/>
              </a:rPr>
              <a:t> </a:t>
            </a:r>
          </a:p>
          <a:p>
            <a:pPr algn="ctr" defTabSz="911225">
              <a:lnSpc>
                <a:spcPct val="90000"/>
              </a:lnSpc>
              <a:tabLst>
                <a:tab pos="2305050" algn="l"/>
                <a:tab pos="2492375" algn="l"/>
                <a:tab pos="2559050" algn="l"/>
              </a:tabLst>
            </a:pPr>
            <a:endParaRPr lang="ru-RU" dirty="0">
              <a:cs typeface="Times New Roman" pitchFamily="18" charset="0"/>
            </a:endParaRPr>
          </a:p>
        </p:txBody>
      </p:sp>
      <p:pic>
        <p:nvPicPr>
          <p:cNvPr id="8220" name="Рисунок 1" descr="C:\Documents and Settings\Зинаида Владимировна\Рабочий стол\File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498475"/>
            <a:ext cx="1722438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1" name="Rectangle 72"/>
          <p:cNvSpPr>
            <a:spLocks noChangeArrowheads="1"/>
          </p:cNvSpPr>
          <p:nvPr/>
        </p:nvSpPr>
        <p:spPr bwMode="auto">
          <a:xfrm>
            <a:off x="149225" y="2914650"/>
            <a:ext cx="2160588" cy="817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234" tIns="32617" rIns="65234" bIns="32617"/>
          <a:lstStyle/>
          <a:p>
            <a:pPr defTabSz="650875"/>
            <a:r>
              <a:rPr lang="ru-RU" sz="900"/>
              <a:t>с. Новомихайловка                               Фарафонтова Зинаида  Владимировна   Глава  администрации               Новомихайловского сельсовта                                                                                                                  </a:t>
            </a:r>
          </a:p>
          <a:p>
            <a:pPr defTabSz="650875"/>
            <a:r>
              <a:rPr lang="ru-RU" sz="900"/>
              <a:t> раб.  8(38351) 35 – 172;  моб.  89139019668</a:t>
            </a:r>
          </a:p>
          <a:p>
            <a:pPr defTabSz="650875"/>
            <a:endParaRPr lang="ru-RU"/>
          </a:p>
        </p:txBody>
      </p:sp>
      <p:graphicFrame>
        <p:nvGraphicFramePr>
          <p:cNvPr id="12556" name="Group 268"/>
          <p:cNvGraphicFramePr>
            <a:graphicFrameLocks noGrp="1"/>
          </p:cNvGraphicFramePr>
          <p:nvPr/>
        </p:nvGraphicFramePr>
        <p:xfrm>
          <a:off x="214282" y="4168937"/>
          <a:ext cx="8929718" cy="1010848"/>
        </p:xfrm>
        <a:graphic>
          <a:graphicData uri="http://schemas.openxmlformats.org/drawingml/2006/table">
            <a:tbl>
              <a:tblPr/>
              <a:tblGrid>
                <a:gridCol w="1928826"/>
                <a:gridCol w="3120226"/>
                <a:gridCol w="3880666"/>
              </a:tblGrid>
              <a:tr h="335643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 структуры и объекты</a:t>
                      </a:r>
                      <a:endParaRPr kumimoji="0" lang="ru-RU" sz="3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Ф.И.О</a:t>
                      </a:r>
                      <a:endParaRPr kumimoji="0" 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Телефон</a:t>
                      </a:r>
                      <a:endParaRPr kumimoji="0" 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643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МАГАЗИН  ЗАО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«Красная 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Слаянка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3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Аверкина СА.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8(38351) 35 -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kumimoji="0" lang="ru-RU" sz="3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643"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ФАП д.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Ермиловка</a:t>
                      </a:r>
                      <a:endParaRPr kumimoji="0" lang="ru-RU" sz="3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Горт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Т.Ф.</a:t>
                      </a:r>
                      <a:endParaRPr kumimoji="0" lang="ru-RU" sz="3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8(38351) 35 – 206</a:t>
                      </a:r>
                      <a:endParaRPr kumimoji="0" lang="ru-RU" sz="3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54"/>
          <p:cNvSpPr>
            <a:spLocks noChangeArrowheads="1"/>
          </p:cNvSpPr>
          <p:nvPr/>
        </p:nvSpPr>
        <p:spPr bwMode="auto">
          <a:xfrm>
            <a:off x="0" y="0"/>
            <a:ext cx="9144000" cy="10302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15" tIns="16560" rIns="33115" bIns="16560" anchor="ctr" anchorCtr="1"/>
          <a:lstStyle/>
          <a:p>
            <a:pPr algn="ctr" defTabSz="911225">
              <a:lnSpc>
                <a:spcPct val="90000"/>
              </a:lnSpc>
              <a:tabLst>
                <a:tab pos="2305050" algn="l"/>
                <a:tab pos="2492375" algn="l"/>
                <a:tab pos="2559050" algn="l"/>
              </a:tabLst>
            </a:pPr>
            <a:r>
              <a:rPr lang="ru-RU" sz="1700">
                <a:cs typeface="Times New Roman" pitchFamily="18" charset="0"/>
              </a:rPr>
              <a:t>Паспорт Территории администрации Новомихайловского  сельсовета</a:t>
            </a:r>
          </a:p>
          <a:p>
            <a:pPr algn="ctr" defTabSz="911225">
              <a:lnSpc>
                <a:spcPct val="90000"/>
              </a:lnSpc>
              <a:tabLst>
                <a:tab pos="2305050" algn="l"/>
                <a:tab pos="2492375" algn="l"/>
                <a:tab pos="2559050" algn="l"/>
              </a:tabLst>
            </a:pPr>
            <a:r>
              <a:rPr lang="ru-RU">
                <a:cs typeface="Times New Roman" pitchFamily="18" charset="0"/>
              </a:rPr>
              <a:t> </a:t>
            </a:r>
          </a:p>
          <a:p>
            <a:pPr algn="ctr" defTabSz="911225">
              <a:lnSpc>
                <a:spcPct val="90000"/>
              </a:lnSpc>
              <a:tabLst>
                <a:tab pos="2305050" algn="l"/>
                <a:tab pos="2492375" algn="l"/>
                <a:tab pos="2559050" algn="l"/>
              </a:tabLst>
            </a:pPr>
            <a:r>
              <a:rPr lang="ru-RU">
                <a:cs typeface="Times New Roman" pitchFamily="18" charset="0"/>
              </a:rPr>
              <a:t>(Информация по объектам социального и культурного назначения) </a:t>
            </a:r>
          </a:p>
          <a:p>
            <a:pPr algn="ctr" defTabSz="911225">
              <a:lnSpc>
                <a:spcPct val="90000"/>
              </a:lnSpc>
              <a:tabLst>
                <a:tab pos="2305050" algn="l"/>
                <a:tab pos="2492375" algn="l"/>
                <a:tab pos="2559050" algn="l"/>
              </a:tabLst>
            </a:pPr>
            <a:endParaRPr lang="ru-RU" sz="1300">
              <a:cs typeface="Times New Roman" pitchFamily="18" charset="0"/>
            </a:endParaRPr>
          </a:p>
        </p:txBody>
      </p:sp>
      <p:sp>
        <p:nvSpPr>
          <p:cNvPr id="9219" name="Line 132"/>
          <p:cNvSpPr>
            <a:spLocks noChangeShapeType="1"/>
          </p:cNvSpPr>
          <p:nvPr/>
        </p:nvSpPr>
        <p:spPr bwMode="auto">
          <a:xfrm>
            <a:off x="4359275" y="2678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ru-RU"/>
          </a:p>
        </p:txBody>
      </p:sp>
      <p:graphicFrame>
        <p:nvGraphicFramePr>
          <p:cNvPr id="13580" name="Group 268"/>
          <p:cNvGraphicFramePr>
            <a:graphicFrameLocks noGrp="1"/>
          </p:cNvGraphicFramePr>
          <p:nvPr/>
        </p:nvGraphicFramePr>
        <p:xfrm>
          <a:off x="200025" y="1217613"/>
          <a:ext cx="8744857" cy="2255384"/>
        </p:xfrm>
        <a:graphic>
          <a:graphicData uri="http://schemas.openxmlformats.org/drawingml/2006/table">
            <a:tbl>
              <a:tblPr/>
              <a:tblGrid>
                <a:gridCol w="2466295"/>
                <a:gridCol w="1628321"/>
                <a:gridCol w="1048884"/>
                <a:gridCol w="1543277"/>
                <a:gridCol w="2058080"/>
              </a:tblGrid>
              <a:tr h="671286">
                <a:tc rowSpan="2"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социального 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</a:endParaRPr>
                    </a:p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Количество  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Ф.И.О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и телефон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дневном режиме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Круглосуточно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1357"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ФАП 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д.Ермиловка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Зуева М.Н.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Лесная, 11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</a:endParaRPr>
                    </a:p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8(38351) 35 –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-52"/>
                      </a:endParaRPr>
                    </a:p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89137859791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5242" marR="65242" marT="32621" marB="326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Organization Chart 2"/>
          <p:cNvGrpSpPr>
            <a:grpSpLocks noChangeAspect="1"/>
          </p:cNvGrpSpPr>
          <p:nvPr/>
        </p:nvGrpSpPr>
        <p:grpSpPr bwMode="auto">
          <a:xfrm>
            <a:off x="303213" y="652463"/>
            <a:ext cx="8626520" cy="5714446"/>
            <a:chOff x="4103" y="1530"/>
            <a:chExt cx="5027" cy="9353"/>
          </a:xfrm>
        </p:grpSpPr>
        <p:cxnSp>
          <p:nvCxnSpPr>
            <p:cNvPr id="10244" name="_s1029"/>
            <p:cNvCxnSpPr>
              <a:cxnSpLocks noChangeShapeType="1"/>
            </p:cNvCxnSpPr>
            <p:nvPr/>
          </p:nvCxnSpPr>
          <p:spPr bwMode="auto">
            <a:xfrm rot="5400000" flipH="1">
              <a:off x="4026" y="6955"/>
              <a:ext cx="6239" cy="1046"/>
            </a:xfrm>
            <a:prstGeom prst="bentConnector3">
              <a:avLst>
                <a:gd name="adj1" fmla="val 348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5" name="_s1029"/>
            <p:cNvCxnSpPr>
              <a:cxnSpLocks noChangeShapeType="1"/>
            </p:cNvCxnSpPr>
            <p:nvPr/>
          </p:nvCxnSpPr>
          <p:spPr bwMode="auto">
            <a:xfrm rot="5400000" flipH="1">
              <a:off x="4026" y="5867"/>
              <a:ext cx="6240" cy="1046"/>
            </a:xfrm>
            <a:prstGeom prst="bentConnector3">
              <a:avLst>
                <a:gd name="adj1" fmla="val 348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6" name="_s36870"/>
            <p:cNvCxnSpPr>
              <a:cxnSpLocks noChangeShapeType="1"/>
            </p:cNvCxnSpPr>
            <p:nvPr/>
          </p:nvCxnSpPr>
          <p:spPr bwMode="auto">
            <a:xfrm flipV="1">
              <a:off x="6274" y="2618"/>
              <a:ext cx="341" cy="6615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7" name="_s36871"/>
            <p:cNvCxnSpPr>
              <a:cxnSpLocks noChangeShapeType="1"/>
              <a:endCxn id="10259" idx="2"/>
            </p:cNvCxnSpPr>
            <p:nvPr/>
          </p:nvCxnSpPr>
          <p:spPr bwMode="auto">
            <a:xfrm rot="5400000" flipH="1">
              <a:off x="4026" y="4847"/>
              <a:ext cx="6240" cy="1046"/>
            </a:xfrm>
            <a:prstGeom prst="bentConnector3">
              <a:avLst>
                <a:gd name="adj1" fmla="val 348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8" name="_s36872"/>
            <p:cNvCxnSpPr>
              <a:cxnSpLocks noChangeShapeType="1"/>
            </p:cNvCxnSpPr>
            <p:nvPr/>
          </p:nvCxnSpPr>
          <p:spPr bwMode="auto">
            <a:xfrm flipV="1">
              <a:off x="6274" y="1748"/>
              <a:ext cx="359" cy="3959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9" name="_s36873"/>
            <p:cNvCxnSpPr>
              <a:cxnSpLocks noChangeShapeType="1"/>
            </p:cNvCxnSpPr>
            <p:nvPr/>
          </p:nvCxnSpPr>
          <p:spPr bwMode="auto">
            <a:xfrm rot="5400000" flipH="1">
              <a:off x="5528" y="5670"/>
              <a:ext cx="2512" cy="321"/>
            </a:xfrm>
            <a:prstGeom prst="bentConnector3">
              <a:avLst>
                <a:gd name="adj1" fmla="val 8657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0" name="_s36874"/>
            <p:cNvCxnSpPr>
              <a:cxnSpLocks noChangeShapeType="1"/>
            </p:cNvCxnSpPr>
            <p:nvPr/>
          </p:nvCxnSpPr>
          <p:spPr bwMode="auto">
            <a:xfrm flipV="1">
              <a:off x="6274" y="1748"/>
              <a:ext cx="359" cy="2879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1" name="_s36875"/>
            <p:cNvCxnSpPr>
              <a:cxnSpLocks noChangeShapeType="1"/>
            </p:cNvCxnSpPr>
            <p:nvPr/>
          </p:nvCxnSpPr>
          <p:spPr bwMode="auto">
            <a:xfrm rot="10800000">
              <a:off x="6623" y="3923"/>
              <a:ext cx="360" cy="180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3" name="_s36877"/>
            <p:cNvCxnSpPr>
              <a:cxnSpLocks noChangeShapeType="1"/>
            </p:cNvCxnSpPr>
            <p:nvPr/>
          </p:nvCxnSpPr>
          <p:spPr bwMode="auto">
            <a:xfrm rot="10800000">
              <a:off x="6623" y="3705"/>
              <a:ext cx="360" cy="72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4" name="_s36878"/>
            <p:cNvCxnSpPr>
              <a:cxnSpLocks noChangeShapeType="1"/>
              <a:endCxn id="10259" idx="2"/>
            </p:cNvCxnSpPr>
            <p:nvPr/>
          </p:nvCxnSpPr>
          <p:spPr bwMode="auto">
            <a:xfrm rot="10800000">
              <a:off x="6623" y="2250"/>
              <a:ext cx="581" cy="803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58" name="_s36882"/>
            <p:cNvCxnSpPr>
              <a:cxnSpLocks noChangeShapeType="1"/>
            </p:cNvCxnSpPr>
            <p:nvPr/>
          </p:nvCxnSpPr>
          <p:spPr bwMode="auto">
            <a:xfrm flipV="1">
              <a:off x="6274" y="1965"/>
              <a:ext cx="359" cy="504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10259" name="_s36883"/>
            <p:cNvSpPr>
              <a:spLocks noChangeArrowheads="1"/>
            </p:cNvSpPr>
            <p:nvPr/>
          </p:nvSpPr>
          <p:spPr bwMode="auto">
            <a:xfrm>
              <a:off x="5543" y="1530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912813"/>
              <a:r>
                <a:rPr lang="ru-RU" sz="1200">
                  <a:latin typeface="Times New Roman" pitchFamily="18" charset="0"/>
                </a:rPr>
                <a:t>ЕДДС      2 – 32 - 48</a:t>
              </a:r>
              <a:endParaRPr lang="ru-RU" sz="1200" b="1">
                <a:latin typeface="Times New Roman" pitchFamily="18" charset="0"/>
              </a:endParaRPr>
            </a:p>
          </p:txBody>
        </p:sp>
        <p:sp>
          <p:nvSpPr>
            <p:cNvPr id="10260" name="_s36884"/>
            <p:cNvSpPr>
              <a:spLocks noChangeArrowheads="1"/>
            </p:cNvSpPr>
            <p:nvPr/>
          </p:nvSpPr>
          <p:spPr bwMode="auto">
            <a:xfrm>
              <a:off x="4142" y="6315"/>
              <a:ext cx="2160" cy="1137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200" dirty="0">
                  <a:latin typeface="Times New Roman" pitchFamily="18" charset="0"/>
                </a:rPr>
                <a:t>ЗАО «Красная Славянка»  руководитель              Гончаров С.Ю.  8(38351) 35 - 144</a:t>
              </a:r>
              <a:endParaRPr lang="ru-RU" sz="1200" b="1" dirty="0">
                <a:latin typeface="Times New Roman" pitchFamily="18" charset="0"/>
              </a:endParaRPr>
            </a:p>
          </p:txBody>
        </p:sp>
        <p:sp>
          <p:nvSpPr>
            <p:cNvPr id="10262" name="_s36886"/>
            <p:cNvSpPr>
              <a:spLocks noChangeArrowheads="1"/>
            </p:cNvSpPr>
            <p:nvPr/>
          </p:nvSpPr>
          <p:spPr bwMode="auto">
            <a:xfrm>
              <a:off x="4163" y="8798"/>
              <a:ext cx="2160" cy="118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200" dirty="0">
                  <a:latin typeface="Times New Roman" pitchFamily="18" charset="0"/>
                </a:rPr>
                <a:t> Врачебная амбулатория  руководитель   </a:t>
              </a:r>
              <a:r>
                <a:rPr lang="ru-RU" sz="1200" dirty="0" smtClean="0">
                  <a:latin typeface="Times New Roman" pitchFamily="18" charset="0"/>
                </a:rPr>
                <a:t> </a:t>
              </a:r>
              <a:r>
                <a:rPr lang="ru-RU" sz="1200" dirty="0">
                  <a:latin typeface="Times New Roman" pitchFamily="18" charset="0"/>
                </a:rPr>
                <a:t>Зуева  М.Н.  8(38351) 35 - 131</a:t>
              </a:r>
              <a:endParaRPr lang="ru-RU" sz="1200" b="1" dirty="0">
                <a:latin typeface="Times New Roman" pitchFamily="18" charset="0"/>
              </a:endParaRPr>
            </a:p>
          </p:txBody>
        </p:sp>
        <p:sp>
          <p:nvSpPr>
            <p:cNvPr id="10264" name="_s36888"/>
            <p:cNvSpPr>
              <a:spLocks noChangeArrowheads="1"/>
            </p:cNvSpPr>
            <p:nvPr/>
          </p:nvSpPr>
          <p:spPr bwMode="auto">
            <a:xfrm>
              <a:off x="5789" y="2542"/>
              <a:ext cx="1678" cy="117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912813"/>
              <a:r>
                <a:rPr lang="ru-RU" sz="1200" b="1">
                  <a:latin typeface="Times New Roman" pitchFamily="18" charset="0"/>
                </a:rPr>
                <a:t>Глава администрации  Фарафонтова З.В.  8(38351) 35-172 </a:t>
              </a:r>
            </a:p>
          </p:txBody>
        </p:sp>
        <p:sp>
          <p:nvSpPr>
            <p:cNvPr id="10265" name="_s36889"/>
            <p:cNvSpPr>
              <a:spLocks noChangeArrowheads="1"/>
            </p:cNvSpPr>
            <p:nvPr/>
          </p:nvSpPr>
          <p:spPr bwMode="auto">
            <a:xfrm>
              <a:off x="6971" y="4140"/>
              <a:ext cx="2159" cy="87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200">
                  <a:latin typeface="Times New Roman" pitchFamily="18" charset="0"/>
                </a:rPr>
                <a:t>  Дом  Культуры руководитель Бакун  Г.Н.                           8(38351) 35 - 259</a:t>
              </a:r>
              <a:endParaRPr lang="ru-RU" sz="1200" b="1">
                <a:latin typeface="Times New Roman" pitchFamily="18" charset="0"/>
              </a:endParaRPr>
            </a:p>
          </p:txBody>
        </p:sp>
        <p:sp>
          <p:nvSpPr>
            <p:cNvPr id="10266" name="_s36890"/>
            <p:cNvSpPr>
              <a:spLocks noChangeArrowheads="1"/>
            </p:cNvSpPr>
            <p:nvPr/>
          </p:nvSpPr>
          <p:spPr bwMode="auto">
            <a:xfrm>
              <a:off x="6971" y="8708"/>
              <a:ext cx="2015" cy="1087"/>
            </a:xfrm>
            <a:prstGeom prst="roundRect">
              <a:avLst>
                <a:gd name="adj" fmla="val 9889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200" dirty="0">
                  <a:latin typeface="Times New Roman" pitchFamily="18" charset="0"/>
                </a:rPr>
                <a:t>ФАП д. </a:t>
              </a:r>
              <a:r>
                <a:rPr lang="ru-RU" sz="1200" dirty="0" err="1">
                  <a:latin typeface="Times New Roman" pitchFamily="18" charset="0"/>
                </a:rPr>
                <a:t>Ермиловка</a:t>
              </a:r>
              <a:r>
                <a:rPr lang="ru-RU" sz="1200" dirty="0">
                  <a:latin typeface="Times New Roman" pitchFamily="18" charset="0"/>
                </a:rPr>
                <a:t> руководитель </a:t>
              </a:r>
              <a:r>
                <a:rPr lang="ru-RU" sz="1200" dirty="0" err="1">
                  <a:latin typeface="Times New Roman" pitchFamily="18" charset="0"/>
                </a:rPr>
                <a:t>Горт</a:t>
              </a:r>
              <a:r>
                <a:rPr lang="ru-RU" sz="1200" dirty="0">
                  <a:latin typeface="Times New Roman" pitchFamily="18" charset="0"/>
                </a:rPr>
                <a:t> Т.Ф. 8(38351) 35 - 206</a:t>
              </a:r>
              <a:endParaRPr lang="ru-RU" sz="1200" b="1" dirty="0">
                <a:latin typeface="Times New Roman" pitchFamily="18" charset="0"/>
              </a:endParaRPr>
            </a:p>
          </p:txBody>
        </p:sp>
        <p:sp>
          <p:nvSpPr>
            <p:cNvPr id="10267" name="_s36891"/>
            <p:cNvSpPr>
              <a:spLocks noChangeArrowheads="1"/>
            </p:cNvSpPr>
            <p:nvPr/>
          </p:nvSpPr>
          <p:spPr bwMode="auto">
            <a:xfrm>
              <a:off x="6971" y="5228"/>
              <a:ext cx="2159" cy="93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200">
                  <a:latin typeface="Times New Roman" pitchFamily="18" charset="0"/>
                </a:rPr>
                <a:t> ОПС Новомихайловка  руководитель  Качанова М.В. 8(38351) 35 - 121              </a:t>
              </a:r>
              <a:endParaRPr lang="ru-RU" sz="1200" b="1">
                <a:latin typeface="Times New Roman" pitchFamily="18" charset="0"/>
              </a:endParaRPr>
            </a:p>
          </p:txBody>
        </p:sp>
        <p:sp>
          <p:nvSpPr>
            <p:cNvPr id="10268" name="_s36892"/>
            <p:cNvSpPr>
              <a:spLocks noChangeArrowheads="1"/>
            </p:cNvSpPr>
            <p:nvPr/>
          </p:nvSpPr>
          <p:spPr bwMode="auto">
            <a:xfrm>
              <a:off x="4142" y="3804"/>
              <a:ext cx="2159" cy="1093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200" b="1">
                  <a:latin typeface="Times New Roman" pitchFamily="18" charset="0"/>
                </a:rPr>
                <a:t> </a:t>
              </a:r>
              <a:r>
                <a:rPr lang="ru-RU" sz="1200">
                  <a:latin typeface="Times New Roman" pitchFamily="18" charset="0"/>
                </a:rPr>
                <a:t>РОВД  руководитель Каминский А.В.                    8(38351) 243-96</a:t>
              </a:r>
              <a:endParaRPr lang="ru-RU" sz="1200" b="1">
                <a:latin typeface="Times New Roman" pitchFamily="18" charset="0"/>
              </a:endParaRPr>
            </a:p>
          </p:txBody>
        </p:sp>
        <p:sp>
          <p:nvSpPr>
            <p:cNvPr id="10269" name="_s36893"/>
            <p:cNvSpPr>
              <a:spLocks noChangeArrowheads="1"/>
            </p:cNvSpPr>
            <p:nvPr/>
          </p:nvSpPr>
          <p:spPr bwMode="auto">
            <a:xfrm>
              <a:off x="6933" y="6533"/>
              <a:ext cx="2159" cy="87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200">
                  <a:latin typeface="Times New Roman" pitchFamily="18" charset="0"/>
                </a:rPr>
                <a:t> Детский сад «Рябинушка» руководитель Карнаухова Л.В.  8(38351) 35 - 112</a:t>
              </a:r>
              <a:endParaRPr lang="ru-RU" sz="1200" b="1">
                <a:latin typeface="Times New Roman" pitchFamily="18" charset="0"/>
              </a:endParaRPr>
            </a:p>
          </p:txBody>
        </p:sp>
        <p:sp>
          <p:nvSpPr>
            <p:cNvPr id="10270" name="_s36894"/>
            <p:cNvSpPr>
              <a:spLocks noChangeArrowheads="1"/>
            </p:cNvSpPr>
            <p:nvPr/>
          </p:nvSpPr>
          <p:spPr bwMode="auto">
            <a:xfrm>
              <a:off x="4103" y="5227"/>
              <a:ext cx="2278" cy="871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200">
                  <a:latin typeface="Times New Roman" pitchFamily="18" charset="0"/>
                </a:rPr>
                <a:t> МУП «Новомихайловское ЖКХ»                        руководитель Николаев И.Я. 8(38351) 35 - 185</a:t>
              </a:r>
              <a:endParaRPr lang="ru-RU" sz="1200" b="1">
                <a:latin typeface="Times New Roman" pitchFamily="18" charset="0"/>
              </a:endParaRPr>
            </a:p>
          </p:txBody>
        </p:sp>
        <p:sp>
          <p:nvSpPr>
            <p:cNvPr id="10271" name="_s36895"/>
            <p:cNvSpPr>
              <a:spLocks noChangeArrowheads="1"/>
            </p:cNvSpPr>
            <p:nvPr/>
          </p:nvSpPr>
          <p:spPr bwMode="auto">
            <a:xfrm>
              <a:off x="6971" y="7620"/>
              <a:ext cx="2159" cy="87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200">
                  <a:latin typeface="Times New Roman" pitchFamily="18" charset="0"/>
                </a:rPr>
                <a:t> Школа  руководитель  Зуенко  С.В.                                8(38351) 35 - 138</a:t>
              </a:r>
              <a:endParaRPr lang="ru-RU" sz="1200" b="1">
                <a:latin typeface="Times New Roman" pitchFamily="18" charset="0"/>
              </a:endParaRPr>
            </a:p>
          </p:txBody>
        </p:sp>
        <p:sp>
          <p:nvSpPr>
            <p:cNvPr id="10272" name="_s36896"/>
            <p:cNvSpPr>
              <a:spLocks noChangeArrowheads="1"/>
            </p:cNvSpPr>
            <p:nvPr/>
          </p:nvSpPr>
          <p:spPr bwMode="auto">
            <a:xfrm>
              <a:off x="6933" y="10013"/>
              <a:ext cx="2159" cy="87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912813"/>
              <a:r>
                <a:rPr lang="ru-RU" sz="1200" dirty="0">
                  <a:latin typeface="Times New Roman" pitchFamily="18" charset="0"/>
                </a:rPr>
                <a:t> </a:t>
              </a:r>
              <a:r>
                <a:rPr lang="ru-RU" sz="1200" dirty="0" err="1">
                  <a:latin typeface="Times New Roman" pitchFamily="18" charset="0"/>
                </a:rPr>
                <a:t>Новомихайловские</a:t>
              </a:r>
              <a:r>
                <a:rPr lang="ru-RU" sz="1200" dirty="0">
                  <a:latin typeface="Times New Roman" pitchFamily="18" charset="0"/>
                </a:rPr>
                <a:t> </a:t>
              </a:r>
              <a:r>
                <a:rPr lang="ru-RU" sz="1200" dirty="0" smtClean="0">
                  <a:latin typeface="Times New Roman" pitchFamily="18" charset="0"/>
                </a:rPr>
                <a:t>электросети </a:t>
              </a:r>
              <a:r>
                <a:rPr lang="ru-RU" sz="1200" dirty="0">
                  <a:latin typeface="Times New Roman" pitchFamily="18" charset="0"/>
                </a:rPr>
                <a:t>руководитель </a:t>
              </a:r>
              <a:r>
                <a:rPr lang="ru-RU" sz="1200" dirty="0" err="1">
                  <a:latin typeface="Times New Roman" pitchFamily="18" charset="0"/>
                </a:rPr>
                <a:t>Соммер</a:t>
              </a:r>
              <a:r>
                <a:rPr lang="ru-RU" sz="1200" dirty="0">
                  <a:latin typeface="Times New Roman" pitchFamily="18" charset="0"/>
                </a:rPr>
                <a:t> И.А.</a:t>
              </a:r>
              <a:endParaRPr lang="ru-RU" sz="1200" b="1" dirty="0">
                <a:latin typeface="Times New Roman" pitchFamily="18" charset="0"/>
              </a:endParaRPr>
            </a:p>
          </p:txBody>
        </p:sp>
      </p:grpSp>
      <p:sp>
        <p:nvSpPr>
          <p:cNvPr id="10243" name="Rectangle 37"/>
          <p:cNvSpPr>
            <a:spLocks noChangeArrowheads="1"/>
          </p:cNvSpPr>
          <p:nvPr/>
        </p:nvSpPr>
        <p:spPr bwMode="auto">
          <a:xfrm>
            <a:off x="1435100" y="188913"/>
            <a:ext cx="664051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34" tIns="32617" rIns="65234" bIns="32617" anchor="ctr">
            <a:spAutoFit/>
          </a:bodyPr>
          <a:lstStyle/>
          <a:p>
            <a:pPr algn="ctr" defTabSz="650875" eaLnBrk="0" hangingPunct="0"/>
            <a:r>
              <a:rPr lang="ru-RU" sz="1700"/>
              <a:t>СХЕМА ОРГАНИЗАЦИИ  УПРАВЛЕНИЯ  И ВЗАИМОДЕЙСТВИЯ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SmartArt 4" descr="S8306925.JPG"/>
          <p:cNvPicPr>
            <a:picLocks noGrp="1" noChangeAspect="1"/>
          </p:cNvPicPr>
          <p:nvPr>
            <p:ph type="dgm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00107"/>
            <a:ext cx="9143999" cy="5857893"/>
          </a:xfrm>
        </p:spPr>
      </p:pic>
      <p:sp>
        <p:nvSpPr>
          <p:cNvPr id="4" name="Text Box 553"/>
          <p:cNvSpPr txBox="1">
            <a:spLocks noChangeArrowheads="1"/>
          </p:cNvSpPr>
          <p:nvPr/>
        </p:nvSpPr>
        <p:spPr bwMode="auto">
          <a:xfrm>
            <a:off x="0" y="-26988"/>
            <a:ext cx="9144000" cy="107950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384" tIns="23195" rIns="46384" bIns="23195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Карта населенного пункта</a:t>
            </a:r>
          </a:p>
          <a:p>
            <a:pPr algn="ctr" defTabSz="1276350">
              <a:lnSpc>
                <a:spcPct val="90000"/>
              </a:lnSpc>
            </a:pPr>
            <a:r>
              <a:rPr lang="ru-RU" sz="2000" dirty="0">
                <a:latin typeface="Times New Roman" pitchFamily="18" charset="0"/>
              </a:rPr>
              <a:t>на территории села </a:t>
            </a:r>
            <a:r>
              <a:rPr lang="ru-RU" sz="2000" dirty="0" err="1">
                <a:latin typeface="Times New Roman" pitchFamily="18" charset="0"/>
              </a:rPr>
              <a:t>Ермиловка</a:t>
            </a:r>
            <a:r>
              <a:rPr lang="ru-RU" sz="2000" dirty="0">
                <a:latin typeface="Times New Roman" pitchFamily="18" charset="0"/>
              </a:rPr>
              <a:t> Новомихайловского муниципального образования</a:t>
            </a:r>
          </a:p>
        </p:txBody>
      </p:sp>
      <p:sp>
        <p:nvSpPr>
          <p:cNvPr id="6" name="Прямоугольник 55"/>
          <p:cNvSpPr>
            <a:spLocks noChangeArrowheads="1"/>
          </p:cNvSpPr>
          <p:nvPr/>
        </p:nvSpPr>
        <p:spPr bwMode="auto">
          <a:xfrm>
            <a:off x="4929190" y="2643182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7" name="Прямоугольник 55"/>
          <p:cNvSpPr>
            <a:spLocks noChangeArrowheads="1"/>
          </p:cNvSpPr>
          <p:nvPr/>
        </p:nvSpPr>
        <p:spPr bwMode="auto">
          <a:xfrm>
            <a:off x="3786182" y="2643182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grpSp>
        <p:nvGrpSpPr>
          <p:cNvPr id="8" name="Group 265"/>
          <p:cNvGrpSpPr>
            <a:grpSpLocks/>
          </p:cNvGrpSpPr>
          <p:nvPr/>
        </p:nvGrpSpPr>
        <p:grpSpPr bwMode="auto">
          <a:xfrm>
            <a:off x="5500694" y="3857628"/>
            <a:ext cx="503237" cy="200025"/>
            <a:chOff x="249" y="2931"/>
            <a:chExt cx="907" cy="363"/>
          </a:xfrm>
        </p:grpSpPr>
        <p:sp>
          <p:nvSpPr>
            <p:cNvPr id="9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65290" tIns="32645" rIns="65290" bIns="32645" anchor="ctr"/>
            <a:lstStyle/>
            <a:p>
              <a:pPr defTabSz="912813"/>
              <a:endParaRPr lang="ru-RU" sz="3900" b="1">
                <a:solidFill>
                  <a:srgbClr val="000000"/>
                </a:solidFill>
                <a:latin typeface="Calibri" charset="-52"/>
              </a:endParaRPr>
            </a:p>
          </p:txBody>
        </p:sp>
        <p:sp>
          <p:nvSpPr>
            <p:cNvPr id="10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265"/>
          <p:cNvGrpSpPr>
            <a:grpSpLocks/>
          </p:cNvGrpSpPr>
          <p:nvPr/>
        </p:nvGrpSpPr>
        <p:grpSpPr bwMode="auto">
          <a:xfrm>
            <a:off x="2357422" y="2214554"/>
            <a:ext cx="503237" cy="200025"/>
            <a:chOff x="249" y="2931"/>
            <a:chExt cx="907" cy="363"/>
          </a:xfrm>
        </p:grpSpPr>
        <p:sp>
          <p:nvSpPr>
            <p:cNvPr id="15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65290" tIns="32645" rIns="65290" bIns="32645" anchor="ctr"/>
            <a:lstStyle/>
            <a:p>
              <a:pPr defTabSz="912813"/>
              <a:endParaRPr lang="ru-RU" sz="3900" b="1">
                <a:solidFill>
                  <a:srgbClr val="000000"/>
                </a:solidFill>
                <a:latin typeface="Calibri" charset="-52"/>
              </a:endParaRPr>
            </a:p>
          </p:txBody>
        </p:sp>
        <p:sp>
          <p:nvSpPr>
            <p:cNvPr id="16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" name="Группа 18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142984"/>
            <a:ext cx="2444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Группа 18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929198"/>
            <a:ext cx="2444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олилиния 21"/>
          <p:cNvSpPr/>
          <p:nvPr/>
        </p:nvSpPr>
        <p:spPr>
          <a:xfrm>
            <a:off x="-463550" y="1223433"/>
            <a:ext cx="9345083" cy="5213350"/>
          </a:xfrm>
          <a:custGeom>
            <a:avLst/>
            <a:gdLst>
              <a:gd name="connsiteX0" fmla="*/ 4959350 w 9345083"/>
              <a:gd name="connsiteY0" fmla="*/ 3881967 h 5213350"/>
              <a:gd name="connsiteX1" fmla="*/ 7499350 w 9345083"/>
              <a:gd name="connsiteY1" fmla="*/ 5075767 h 5213350"/>
              <a:gd name="connsiteX2" fmla="*/ 7677150 w 9345083"/>
              <a:gd name="connsiteY2" fmla="*/ 4707467 h 5213350"/>
              <a:gd name="connsiteX3" fmla="*/ 7651750 w 9345083"/>
              <a:gd name="connsiteY3" fmla="*/ 4707467 h 5213350"/>
              <a:gd name="connsiteX4" fmla="*/ 5111750 w 9345083"/>
              <a:gd name="connsiteY4" fmla="*/ 3412067 h 5213350"/>
              <a:gd name="connsiteX5" fmla="*/ 5111750 w 9345083"/>
              <a:gd name="connsiteY5" fmla="*/ 3450167 h 5213350"/>
              <a:gd name="connsiteX6" fmla="*/ 5048250 w 9345083"/>
              <a:gd name="connsiteY6" fmla="*/ 3399367 h 5213350"/>
              <a:gd name="connsiteX7" fmla="*/ 5327650 w 9345083"/>
              <a:gd name="connsiteY7" fmla="*/ 3183467 h 5213350"/>
              <a:gd name="connsiteX8" fmla="*/ 7905750 w 9345083"/>
              <a:gd name="connsiteY8" fmla="*/ 4555067 h 5213350"/>
              <a:gd name="connsiteX9" fmla="*/ 8972550 w 9345083"/>
              <a:gd name="connsiteY9" fmla="*/ 4516967 h 5213350"/>
              <a:gd name="connsiteX10" fmla="*/ 5670550 w 9345083"/>
              <a:gd name="connsiteY10" fmla="*/ 2827867 h 5213350"/>
              <a:gd name="connsiteX11" fmla="*/ 4933950 w 9345083"/>
              <a:gd name="connsiteY11" fmla="*/ 3043767 h 5213350"/>
              <a:gd name="connsiteX12" fmla="*/ 666750 w 9345083"/>
              <a:gd name="connsiteY12" fmla="*/ 694267 h 5213350"/>
              <a:gd name="connsiteX13" fmla="*/ 933450 w 9345083"/>
              <a:gd name="connsiteY13" fmla="*/ 237067 h 5213350"/>
              <a:gd name="connsiteX14" fmla="*/ 4298950 w 9345083"/>
              <a:gd name="connsiteY14" fmla="*/ 2116667 h 5213350"/>
              <a:gd name="connsiteX15" fmla="*/ 4565650 w 9345083"/>
              <a:gd name="connsiteY15" fmla="*/ 1519767 h 5213350"/>
              <a:gd name="connsiteX16" fmla="*/ 4794250 w 9345083"/>
              <a:gd name="connsiteY16" fmla="*/ 1214967 h 5213350"/>
              <a:gd name="connsiteX17" fmla="*/ 3663950 w 9345083"/>
              <a:gd name="connsiteY17" fmla="*/ 681567 h 5213350"/>
              <a:gd name="connsiteX18" fmla="*/ 3257550 w 9345083"/>
              <a:gd name="connsiteY18" fmla="*/ 884767 h 5213350"/>
              <a:gd name="connsiteX19" fmla="*/ 3206750 w 9345083"/>
              <a:gd name="connsiteY19" fmla="*/ 186267 h 5213350"/>
              <a:gd name="connsiteX20" fmla="*/ 2584450 w 9345083"/>
              <a:gd name="connsiteY20" fmla="*/ 1126067 h 5213350"/>
              <a:gd name="connsiteX21" fmla="*/ 2597150 w 9345083"/>
              <a:gd name="connsiteY21" fmla="*/ 1151467 h 5213350"/>
              <a:gd name="connsiteX22" fmla="*/ 2597150 w 9345083"/>
              <a:gd name="connsiteY22" fmla="*/ 1151467 h 521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45083" h="5213350">
                <a:moveTo>
                  <a:pt x="4959350" y="3881967"/>
                </a:moveTo>
                <a:cubicBezTo>
                  <a:pt x="6002866" y="4410075"/>
                  <a:pt x="7046383" y="4938184"/>
                  <a:pt x="7499350" y="5075767"/>
                </a:cubicBezTo>
                <a:cubicBezTo>
                  <a:pt x="7952317" y="5213350"/>
                  <a:pt x="7651750" y="4768850"/>
                  <a:pt x="7677150" y="4707467"/>
                </a:cubicBezTo>
                <a:cubicBezTo>
                  <a:pt x="7702550" y="4646084"/>
                  <a:pt x="7651750" y="4707467"/>
                  <a:pt x="7651750" y="4707467"/>
                </a:cubicBezTo>
                <a:lnTo>
                  <a:pt x="5111750" y="3412067"/>
                </a:lnTo>
                <a:cubicBezTo>
                  <a:pt x="4688417" y="3202517"/>
                  <a:pt x="5122333" y="3452284"/>
                  <a:pt x="5111750" y="3450167"/>
                </a:cubicBezTo>
                <a:cubicBezTo>
                  <a:pt x="5101167" y="3448050"/>
                  <a:pt x="5012267" y="3443817"/>
                  <a:pt x="5048250" y="3399367"/>
                </a:cubicBezTo>
                <a:cubicBezTo>
                  <a:pt x="5084233" y="3354917"/>
                  <a:pt x="4851400" y="2990850"/>
                  <a:pt x="5327650" y="3183467"/>
                </a:cubicBezTo>
                <a:cubicBezTo>
                  <a:pt x="5803900" y="3376084"/>
                  <a:pt x="7298267" y="4332817"/>
                  <a:pt x="7905750" y="4555067"/>
                </a:cubicBezTo>
                <a:cubicBezTo>
                  <a:pt x="8513233" y="4777317"/>
                  <a:pt x="9345083" y="4804834"/>
                  <a:pt x="8972550" y="4516967"/>
                </a:cubicBezTo>
                <a:cubicBezTo>
                  <a:pt x="8600017" y="4229100"/>
                  <a:pt x="6343650" y="3073400"/>
                  <a:pt x="5670550" y="2827867"/>
                </a:cubicBezTo>
                <a:cubicBezTo>
                  <a:pt x="4997450" y="2582334"/>
                  <a:pt x="5767917" y="3399367"/>
                  <a:pt x="4933950" y="3043767"/>
                </a:cubicBezTo>
                <a:cubicBezTo>
                  <a:pt x="4099983" y="2688167"/>
                  <a:pt x="1333500" y="1162050"/>
                  <a:pt x="666750" y="694267"/>
                </a:cubicBezTo>
                <a:cubicBezTo>
                  <a:pt x="0" y="226484"/>
                  <a:pt x="328083" y="0"/>
                  <a:pt x="933450" y="237067"/>
                </a:cubicBezTo>
                <a:cubicBezTo>
                  <a:pt x="1538817" y="474134"/>
                  <a:pt x="3693583" y="1902884"/>
                  <a:pt x="4298950" y="2116667"/>
                </a:cubicBezTo>
                <a:cubicBezTo>
                  <a:pt x="4904317" y="2330450"/>
                  <a:pt x="4483100" y="1670050"/>
                  <a:pt x="4565650" y="1519767"/>
                </a:cubicBezTo>
                <a:cubicBezTo>
                  <a:pt x="4648200" y="1369484"/>
                  <a:pt x="4944533" y="1354667"/>
                  <a:pt x="4794250" y="1214967"/>
                </a:cubicBezTo>
                <a:cubicBezTo>
                  <a:pt x="4643967" y="1075267"/>
                  <a:pt x="3920067" y="736600"/>
                  <a:pt x="3663950" y="681567"/>
                </a:cubicBezTo>
                <a:cubicBezTo>
                  <a:pt x="3407833" y="626534"/>
                  <a:pt x="3333750" y="967317"/>
                  <a:pt x="3257550" y="884767"/>
                </a:cubicBezTo>
                <a:cubicBezTo>
                  <a:pt x="3181350" y="802217"/>
                  <a:pt x="3318933" y="146050"/>
                  <a:pt x="3206750" y="186267"/>
                </a:cubicBezTo>
                <a:cubicBezTo>
                  <a:pt x="3094567" y="226484"/>
                  <a:pt x="2686050" y="965200"/>
                  <a:pt x="2584450" y="1126067"/>
                </a:cubicBezTo>
                <a:cubicBezTo>
                  <a:pt x="2482850" y="1286934"/>
                  <a:pt x="2597150" y="1151467"/>
                  <a:pt x="2597150" y="1151467"/>
                </a:cubicBezTo>
                <a:lnTo>
                  <a:pt x="2597150" y="1151467"/>
                </a:lnTo>
              </a:path>
            </a:pathLst>
          </a:custGeom>
          <a:ln w="38100">
            <a:solidFill>
              <a:srgbClr val="53D5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51"/>
          <p:cNvSpPr>
            <a:spLocks noChangeArrowheads="1"/>
          </p:cNvSpPr>
          <p:nvPr/>
        </p:nvSpPr>
        <p:spPr bwMode="auto">
          <a:xfrm rot="1668600" flipV="1">
            <a:off x="-294986" y="2885476"/>
            <a:ext cx="5047266" cy="311819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24" name="Прямоугольник 51"/>
          <p:cNvSpPr>
            <a:spLocks noChangeArrowheads="1"/>
          </p:cNvSpPr>
          <p:nvPr/>
        </p:nvSpPr>
        <p:spPr bwMode="auto">
          <a:xfrm rot="1668600" flipV="1">
            <a:off x="-4459" y="2445231"/>
            <a:ext cx="5047266" cy="311819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25" name="Прямоугольник 51"/>
          <p:cNvSpPr>
            <a:spLocks noChangeArrowheads="1"/>
          </p:cNvSpPr>
          <p:nvPr/>
        </p:nvSpPr>
        <p:spPr bwMode="auto">
          <a:xfrm rot="1668600" flipV="1">
            <a:off x="4667256" y="4808287"/>
            <a:ext cx="4410756" cy="311819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26" name="Прямоугольник 51"/>
          <p:cNvSpPr>
            <a:spLocks noChangeArrowheads="1"/>
          </p:cNvSpPr>
          <p:nvPr/>
        </p:nvSpPr>
        <p:spPr bwMode="auto">
          <a:xfrm rot="1668600" flipV="1">
            <a:off x="4443576" y="4990727"/>
            <a:ext cx="3319265" cy="190463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27" name="Прямоугольник 51"/>
          <p:cNvSpPr>
            <a:spLocks noChangeArrowheads="1"/>
          </p:cNvSpPr>
          <p:nvPr/>
        </p:nvSpPr>
        <p:spPr bwMode="auto">
          <a:xfrm rot="1667869">
            <a:off x="4615103" y="5640901"/>
            <a:ext cx="2420746" cy="253413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28" name="Прямоугольник 51"/>
          <p:cNvSpPr>
            <a:spLocks noChangeArrowheads="1"/>
          </p:cNvSpPr>
          <p:nvPr/>
        </p:nvSpPr>
        <p:spPr bwMode="auto">
          <a:xfrm rot="1667869">
            <a:off x="5062915" y="5407600"/>
            <a:ext cx="2420746" cy="253413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29" name="Прямоугольник 51"/>
          <p:cNvSpPr>
            <a:spLocks noChangeArrowheads="1"/>
          </p:cNvSpPr>
          <p:nvPr/>
        </p:nvSpPr>
        <p:spPr bwMode="auto">
          <a:xfrm rot="1668600" flipV="1">
            <a:off x="2930768" y="2276558"/>
            <a:ext cx="2463366" cy="1583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30" name="Прямоугольник 51"/>
          <p:cNvSpPr>
            <a:spLocks noChangeArrowheads="1"/>
          </p:cNvSpPr>
          <p:nvPr/>
        </p:nvSpPr>
        <p:spPr bwMode="auto">
          <a:xfrm rot="1668600" flipV="1">
            <a:off x="2653675" y="2431966"/>
            <a:ext cx="1919900" cy="311819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85" tIns="45695" rIns="91385" bIns="45695" anchor="ctr"/>
          <a:lstStyle/>
          <a:p>
            <a:pPr algn="ctr" defTabSz="911225"/>
            <a:endParaRPr lang="ru-RU">
              <a:solidFill>
                <a:srgbClr val="FFFFFF"/>
              </a:solidFill>
              <a:latin typeface="Calibri" charset="-52"/>
            </a:endParaRPr>
          </a:p>
        </p:txBody>
      </p:sp>
      <p:sp>
        <p:nvSpPr>
          <p:cNvPr id="31" name="AutoShape 252"/>
          <p:cNvSpPr>
            <a:spLocks noChangeArrowheads="1"/>
          </p:cNvSpPr>
          <p:nvPr/>
        </p:nvSpPr>
        <p:spPr bwMode="auto">
          <a:xfrm>
            <a:off x="7143768" y="2428868"/>
            <a:ext cx="1785938" cy="1206159"/>
          </a:xfrm>
          <a:prstGeom prst="wedgeRectCallout">
            <a:avLst>
              <a:gd name="adj1" fmla="val -130374"/>
              <a:gd name="adj2" fmla="val 77829"/>
            </a:avLst>
          </a:prstGeom>
          <a:solidFill>
            <a:srgbClr val="BBE0E3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680" tIns="63847" rIns="127680" bIns="63847">
            <a:spAutoFit/>
          </a:bodyPr>
          <a:lstStyle/>
          <a:p>
            <a:pPr defTabSz="1789113"/>
            <a:r>
              <a:rPr lang="ru-RU" sz="1000" b="1" dirty="0">
                <a:solidFill>
                  <a:srgbClr val="000000"/>
                </a:solidFill>
                <a:cs typeface="Times New Roman" pitchFamily="18" charset="0"/>
              </a:rPr>
              <a:t>Трансформаторная </a:t>
            </a:r>
          </a:p>
          <a:p>
            <a:pPr defTabSz="1789113"/>
            <a:r>
              <a:rPr lang="ru-RU" sz="1000" b="1" dirty="0">
                <a:solidFill>
                  <a:srgbClr val="000000"/>
                </a:solidFill>
                <a:cs typeface="Times New Roman" pitchFamily="18" charset="0"/>
              </a:rPr>
              <a:t>Подстанция 1 шт.</a:t>
            </a:r>
          </a:p>
          <a:p>
            <a:pPr defTabSz="1789113"/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Мощность – </a:t>
            </a:r>
            <a:r>
              <a:rPr lang="ru-RU" sz="1000" b="1" i="1" dirty="0" smtClean="0">
                <a:solidFill>
                  <a:srgbClr val="000000"/>
                </a:solidFill>
                <a:cs typeface="Times New Roman" pitchFamily="18" charset="0"/>
              </a:rPr>
              <a:t>10/04 </a:t>
            </a:r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кВ</a:t>
            </a:r>
          </a:p>
          <a:p>
            <a:pPr defTabSz="1789113"/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Население – </a:t>
            </a:r>
            <a:r>
              <a:rPr lang="ru-RU" sz="1000" b="1" i="1" dirty="0" smtClean="0">
                <a:solidFill>
                  <a:srgbClr val="000000"/>
                </a:solidFill>
                <a:cs typeface="Times New Roman" pitchFamily="18" charset="0"/>
              </a:rPr>
              <a:t>65</a:t>
            </a:r>
            <a:endParaRPr lang="ru-RU" sz="10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1789113"/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Дом – 26</a:t>
            </a:r>
          </a:p>
          <a:p>
            <a:pPr defTabSz="1789113"/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Соц.важные объекты - </a:t>
            </a:r>
            <a:r>
              <a:rPr lang="ru-RU" sz="1000" b="1" i="1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endParaRPr lang="ru-RU" sz="1000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" name="AutoShape 252"/>
          <p:cNvSpPr>
            <a:spLocks noChangeArrowheads="1"/>
          </p:cNvSpPr>
          <p:nvPr/>
        </p:nvSpPr>
        <p:spPr bwMode="auto">
          <a:xfrm>
            <a:off x="5000628" y="1000108"/>
            <a:ext cx="1785938" cy="1206159"/>
          </a:xfrm>
          <a:prstGeom prst="wedgeRectCallout">
            <a:avLst>
              <a:gd name="adj1" fmla="val -180863"/>
              <a:gd name="adj2" fmla="val 54671"/>
            </a:avLst>
          </a:prstGeom>
          <a:solidFill>
            <a:srgbClr val="BBE0E3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680" tIns="63847" rIns="127680" bIns="63847">
            <a:spAutoFit/>
          </a:bodyPr>
          <a:lstStyle/>
          <a:p>
            <a:pPr defTabSz="1789113"/>
            <a:r>
              <a:rPr lang="ru-RU" sz="1000" b="1" dirty="0">
                <a:solidFill>
                  <a:srgbClr val="000000"/>
                </a:solidFill>
                <a:cs typeface="Times New Roman" pitchFamily="18" charset="0"/>
              </a:rPr>
              <a:t>Трансформаторная </a:t>
            </a:r>
          </a:p>
          <a:p>
            <a:pPr defTabSz="1789113"/>
            <a:r>
              <a:rPr lang="ru-RU" sz="1000" b="1" dirty="0">
                <a:solidFill>
                  <a:srgbClr val="000000"/>
                </a:solidFill>
                <a:cs typeface="Times New Roman" pitchFamily="18" charset="0"/>
              </a:rPr>
              <a:t>Подстанция 1 шт.</a:t>
            </a:r>
          </a:p>
          <a:p>
            <a:pPr defTabSz="1789113"/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Мощность – </a:t>
            </a:r>
            <a:r>
              <a:rPr lang="ru-RU" sz="1000" b="1" i="1" dirty="0" smtClean="0">
                <a:solidFill>
                  <a:srgbClr val="000000"/>
                </a:solidFill>
                <a:cs typeface="Times New Roman" pitchFamily="18" charset="0"/>
              </a:rPr>
              <a:t>10/04 </a:t>
            </a:r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кВ</a:t>
            </a:r>
          </a:p>
          <a:p>
            <a:pPr defTabSz="1789113"/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Население – </a:t>
            </a:r>
            <a:r>
              <a:rPr lang="ru-RU" sz="1000" b="1" i="1" dirty="0" smtClean="0">
                <a:solidFill>
                  <a:srgbClr val="000000"/>
                </a:solidFill>
                <a:cs typeface="Times New Roman" pitchFamily="18" charset="0"/>
              </a:rPr>
              <a:t>64</a:t>
            </a:r>
            <a:endParaRPr lang="ru-RU" sz="10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1789113"/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Дом – </a:t>
            </a:r>
            <a:r>
              <a:rPr lang="ru-RU" sz="1000" b="1" i="1" dirty="0" smtClean="0">
                <a:solidFill>
                  <a:srgbClr val="000000"/>
                </a:solidFill>
                <a:cs typeface="Times New Roman" pitchFamily="18" charset="0"/>
              </a:rPr>
              <a:t>20</a:t>
            </a:r>
            <a:endParaRPr lang="ru-RU" sz="10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1789113"/>
            <a:r>
              <a:rPr lang="ru-RU" sz="1000" b="1" i="1" dirty="0">
                <a:solidFill>
                  <a:srgbClr val="000000"/>
                </a:solidFill>
                <a:cs typeface="Times New Roman" pitchFamily="18" charset="0"/>
              </a:rPr>
              <a:t>Соц.важные объекты - </a:t>
            </a:r>
            <a:r>
              <a:rPr lang="ru-RU" sz="1000" b="1" i="1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endParaRPr lang="ru-RU" sz="1000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4" name="AutoShape 252"/>
          <p:cNvSpPr>
            <a:spLocks noChangeArrowheads="1"/>
          </p:cNvSpPr>
          <p:nvPr/>
        </p:nvSpPr>
        <p:spPr bwMode="auto">
          <a:xfrm>
            <a:off x="6072198" y="4286256"/>
            <a:ext cx="1887537" cy="898552"/>
          </a:xfrm>
          <a:prstGeom prst="wedgeRectCallout">
            <a:avLst>
              <a:gd name="adj1" fmla="val -140900"/>
              <a:gd name="adj2" fmla="val 23078"/>
            </a:avLst>
          </a:prstGeom>
          <a:solidFill>
            <a:schemeClr val="accent1">
              <a:alpha val="8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 dirty="0">
                <a:cs typeface="Times New Roman" pitchFamily="18" charset="0"/>
              </a:rPr>
              <a:t>Водонапорная башня</a:t>
            </a:r>
          </a:p>
          <a:p>
            <a:pPr algn="ctr" defTabSz="1790700"/>
            <a:r>
              <a:rPr lang="ru-RU" sz="1000" i="1" dirty="0">
                <a:cs typeface="Times New Roman" pitchFamily="18" charset="0"/>
              </a:rPr>
              <a:t>% износа оборудования – </a:t>
            </a:r>
            <a:r>
              <a:rPr lang="ru-RU" sz="1000" i="1" dirty="0" smtClean="0">
                <a:cs typeface="Times New Roman" pitchFamily="18" charset="0"/>
              </a:rPr>
              <a:t>30 </a:t>
            </a:r>
            <a:r>
              <a:rPr lang="ru-RU" sz="1000" i="1" dirty="0">
                <a:cs typeface="Times New Roman" pitchFamily="18" charset="0"/>
              </a:rPr>
              <a:t>%</a:t>
            </a:r>
          </a:p>
          <a:p>
            <a:pPr algn="ctr" defTabSz="1790700"/>
            <a:r>
              <a:rPr lang="ru-RU" sz="1000" i="1" dirty="0">
                <a:cs typeface="Times New Roman" pitchFamily="18" charset="0"/>
              </a:rPr>
              <a:t>Порядок подачи  воды  - насосом.</a:t>
            </a:r>
            <a:endParaRPr lang="ru-RU" sz="800" dirty="0">
              <a:cs typeface="Times New Roman" pitchFamily="18" charset="0"/>
            </a:endParaRPr>
          </a:p>
        </p:txBody>
      </p:sp>
      <p:sp>
        <p:nvSpPr>
          <p:cNvPr id="36" name="AutoShape 133"/>
          <p:cNvSpPr>
            <a:spLocks noChangeArrowheads="1"/>
          </p:cNvSpPr>
          <p:nvPr/>
        </p:nvSpPr>
        <p:spPr bwMode="auto">
          <a:xfrm>
            <a:off x="5786446" y="2714620"/>
            <a:ext cx="785818" cy="170259"/>
          </a:xfrm>
          <a:prstGeom prst="wedgeRoundRectCallout">
            <a:avLst>
              <a:gd name="adj1" fmla="val -120866"/>
              <a:gd name="adj2" fmla="val -40701"/>
              <a:gd name="adj3" fmla="val 16667"/>
            </a:avLst>
          </a:prstGeom>
          <a:solidFill>
            <a:srgbClr val="FFCCFF">
              <a:alpha val="46001"/>
            </a:srgbClr>
          </a:solidFill>
          <a:ln w="25400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defTabSz="1276350"/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</a:rPr>
              <a:t>МАГАЗИН</a:t>
            </a:r>
            <a:endParaRPr lang="ru-RU" sz="1000" b="1" u="sng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" name="AutoShape 133"/>
          <p:cNvSpPr>
            <a:spLocks noChangeArrowheads="1"/>
          </p:cNvSpPr>
          <p:nvPr/>
        </p:nvSpPr>
        <p:spPr bwMode="auto">
          <a:xfrm>
            <a:off x="5143504" y="2357430"/>
            <a:ext cx="1800225" cy="170259"/>
          </a:xfrm>
          <a:prstGeom prst="wedgeRoundRectCallout">
            <a:avLst>
              <a:gd name="adj1" fmla="val -107143"/>
              <a:gd name="adj2" fmla="val 143278"/>
              <a:gd name="adj3" fmla="val 16667"/>
            </a:avLst>
          </a:prstGeom>
          <a:solidFill>
            <a:srgbClr val="FFCCFF">
              <a:alpha val="46001"/>
            </a:srgbClr>
          </a:solidFill>
          <a:ln w="25400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1276350"/>
            <a:r>
              <a:rPr lang="ru-RU" sz="1000" b="1" u="sng" dirty="0">
                <a:solidFill>
                  <a:schemeClr val="tx1"/>
                </a:solidFill>
                <a:latin typeface="Times New Roman" pitchFamily="18" charset="0"/>
              </a:rPr>
              <a:t>Врачебная </a:t>
            </a:r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</a:rPr>
              <a:t>амбулатория</a:t>
            </a:r>
            <a:endParaRPr lang="ru-RU" sz="1000" b="1" u="sng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" name="Полилиния 37"/>
          <p:cNvSpPr>
            <a:spLocks noChangeArrowheads="1"/>
          </p:cNvSpPr>
          <p:nvPr/>
        </p:nvSpPr>
        <p:spPr bwMode="auto">
          <a:xfrm rot="8382826">
            <a:off x="1964296" y="4147691"/>
            <a:ext cx="2101253" cy="2304220"/>
          </a:xfrm>
          <a:custGeom>
            <a:avLst/>
            <a:gdLst>
              <a:gd name="T0" fmla="*/ 0 w 1015549"/>
              <a:gd name="T1" fmla="*/ 0 h 2548200"/>
              <a:gd name="T2" fmla="*/ 1015549 w 1015549"/>
              <a:gd name="T3" fmla="*/ 2548200 h 2548200"/>
            </a:gdLst>
            <a:ahLst/>
            <a:cxnLst/>
            <a:rect l="T0" t="T1" r="T2" b="T3"/>
            <a:pathLst>
              <a:path w="1015549" h="2548200">
                <a:moveTo>
                  <a:pt x="893720" y="2453951"/>
                </a:moveTo>
                <a:cubicBezTo>
                  <a:pt x="887500" y="2458616"/>
                  <a:pt x="875270" y="2460896"/>
                  <a:pt x="865728" y="2463282"/>
                </a:cubicBezTo>
                <a:cubicBezTo>
                  <a:pt x="850343" y="2467129"/>
                  <a:pt x="834556" y="2469173"/>
                  <a:pt x="819075" y="2472613"/>
                </a:cubicBezTo>
                <a:cubicBezTo>
                  <a:pt x="806557" y="2475395"/>
                  <a:pt x="794194" y="2478833"/>
                  <a:pt x="781753" y="2481943"/>
                </a:cubicBezTo>
                <a:cubicBezTo>
                  <a:pt x="766202" y="2491274"/>
                  <a:pt x="751769" y="2502791"/>
                  <a:pt x="735100" y="2509935"/>
                </a:cubicBezTo>
                <a:cubicBezTo>
                  <a:pt x="645815" y="2548200"/>
                  <a:pt x="634966" y="2539170"/>
                  <a:pt x="529826" y="2547257"/>
                </a:cubicBezTo>
                <a:cubicBezTo>
                  <a:pt x="492504" y="2544147"/>
                  <a:pt x="454583" y="2545272"/>
                  <a:pt x="417859" y="2537927"/>
                </a:cubicBezTo>
                <a:cubicBezTo>
                  <a:pt x="406863" y="2535728"/>
                  <a:pt x="398306" y="2526650"/>
                  <a:pt x="389867" y="2519266"/>
                </a:cubicBezTo>
                <a:cubicBezTo>
                  <a:pt x="302529" y="2442846"/>
                  <a:pt x="378215" y="2495948"/>
                  <a:pt x="315222" y="2453951"/>
                </a:cubicBezTo>
                <a:cubicBezTo>
                  <a:pt x="302781" y="2435290"/>
                  <a:pt x="293759" y="2413827"/>
                  <a:pt x="277900" y="2397968"/>
                </a:cubicBezTo>
                <a:cubicBezTo>
                  <a:pt x="251309" y="2371377"/>
                  <a:pt x="264118" y="2386626"/>
                  <a:pt x="240577" y="2351315"/>
                </a:cubicBezTo>
                <a:cubicBezTo>
                  <a:pt x="234357" y="2332654"/>
                  <a:pt x="232827" y="2311698"/>
                  <a:pt x="221916" y="2295331"/>
                </a:cubicBezTo>
                <a:cubicBezTo>
                  <a:pt x="215696" y="2286000"/>
                  <a:pt x="208270" y="2277369"/>
                  <a:pt x="203255" y="2267339"/>
                </a:cubicBezTo>
                <a:cubicBezTo>
                  <a:pt x="164624" y="2190078"/>
                  <a:pt x="228743" y="2291576"/>
                  <a:pt x="175263" y="2211355"/>
                </a:cubicBezTo>
                <a:cubicBezTo>
                  <a:pt x="178373" y="2180253"/>
                  <a:pt x="178045" y="2148612"/>
                  <a:pt x="184594" y="2118049"/>
                </a:cubicBezTo>
                <a:cubicBezTo>
                  <a:pt x="187508" y="2104449"/>
                  <a:pt x="197776" y="2093512"/>
                  <a:pt x="203255" y="2080727"/>
                </a:cubicBezTo>
                <a:cubicBezTo>
                  <a:pt x="207129" y="2071687"/>
                  <a:pt x="209475" y="2062066"/>
                  <a:pt x="212585" y="2052735"/>
                </a:cubicBezTo>
                <a:cubicBezTo>
                  <a:pt x="242109" y="1846076"/>
                  <a:pt x="228656" y="1965437"/>
                  <a:pt x="212585" y="1539551"/>
                </a:cubicBezTo>
                <a:cubicBezTo>
                  <a:pt x="211987" y="1523703"/>
                  <a:pt x="207428" y="1508198"/>
                  <a:pt x="203255" y="1492898"/>
                </a:cubicBezTo>
                <a:cubicBezTo>
                  <a:pt x="198079" y="1473921"/>
                  <a:pt x="190814" y="1455576"/>
                  <a:pt x="184594" y="1436915"/>
                </a:cubicBezTo>
                <a:cubicBezTo>
                  <a:pt x="181484" y="1427584"/>
                  <a:pt x="177649" y="1418465"/>
                  <a:pt x="175263" y="1408923"/>
                </a:cubicBezTo>
                <a:cubicBezTo>
                  <a:pt x="172153" y="1396482"/>
                  <a:pt x="170984" y="1383387"/>
                  <a:pt x="165932" y="1371600"/>
                </a:cubicBezTo>
                <a:cubicBezTo>
                  <a:pt x="161515" y="1361293"/>
                  <a:pt x="152835" y="1353345"/>
                  <a:pt x="147271" y="1343608"/>
                </a:cubicBezTo>
                <a:cubicBezTo>
                  <a:pt x="140370" y="1331532"/>
                  <a:pt x="134830" y="1318727"/>
                  <a:pt x="128610" y="1306286"/>
                </a:cubicBezTo>
                <a:cubicBezTo>
                  <a:pt x="131720" y="1275184"/>
                  <a:pt x="133521" y="1243923"/>
                  <a:pt x="137941" y="1212980"/>
                </a:cubicBezTo>
                <a:cubicBezTo>
                  <a:pt x="140871" y="1192469"/>
                  <a:pt x="149953" y="1167611"/>
                  <a:pt x="156602" y="1147666"/>
                </a:cubicBezTo>
                <a:cubicBezTo>
                  <a:pt x="153492" y="1107233"/>
                  <a:pt x="155224" y="1066133"/>
                  <a:pt x="147271" y="1026368"/>
                </a:cubicBezTo>
                <a:cubicBezTo>
                  <a:pt x="145546" y="1017742"/>
                  <a:pt x="133136" y="1015249"/>
                  <a:pt x="128610" y="1007706"/>
                </a:cubicBezTo>
                <a:cubicBezTo>
                  <a:pt x="123550" y="999272"/>
                  <a:pt x="123677" y="988512"/>
                  <a:pt x="119279" y="979715"/>
                </a:cubicBezTo>
                <a:cubicBezTo>
                  <a:pt x="114264" y="969685"/>
                  <a:pt x="105633" y="961753"/>
                  <a:pt x="100618" y="951723"/>
                </a:cubicBezTo>
                <a:cubicBezTo>
                  <a:pt x="85441" y="921370"/>
                  <a:pt x="99364" y="922477"/>
                  <a:pt x="72626" y="895739"/>
                </a:cubicBezTo>
                <a:cubicBezTo>
                  <a:pt x="64697" y="887810"/>
                  <a:pt x="53965" y="883298"/>
                  <a:pt x="44634" y="877078"/>
                </a:cubicBezTo>
                <a:cubicBezTo>
                  <a:pt x="36801" y="865328"/>
                  <a:pt x="7988" y="824616"/>
                  <a:pt x="7312" y="811764"/>
                </a:cubicBezTo>
                <a:cubicBezTo>
                  <a:pt x="3224" y="734085"/>
                  <a:pt x="0" y="690969"/>
                  <a:pt x="35304" y="634482"/>
                </a:cubicBezTo>
                <a:cubicBezTo>
                  <a:pt x="43546" y="621295"/>
                  <a:pt x="53055" y="608862"/>
                  <a:pt x="63296" y="597159"/>
                </a:cubicBezTo>
                <a:cubicBezTo>
                  <a:pt x="74882" y="583918"/>
                  <a:pt x="89627" y="573575"/>
                  <a:pt x="100618" y="559837"/>
                </a:cubicBezTo>
                <a:cubicBezTo>
                  <a:pt x="155063" y="491781"/>
                  <a:pt x="111548" y="512650"/>
                  <a:pt x="165932" y="494523"/>
                </a:cubicBezTo>
                <a:cubicBezTo>
                  <a:pt x="172153" y="488302"/>
                  <a:pt x="176725" y="479795"/>
                  <a:pt x="184594" y="475861"/>
                </a:cubicBezTo>
                <a:cubicBezTo>
                  <a:pt x="241838" y="447238"/>
                  <a:pt x="297675" y="452808"/>
                  <a:pt x="361875" y="447870"/>
                </a:cubicBezTo>
                <a:cubicBezTo>
                  <a:pt x="374316" y="444760"/>
                  <a:pt x="386679" y="441321"/>
                  <a:pt x="399198" y="438539"/>
                </a:cubicBezTo>
                <a:cubicBezTo>
                  <a:pt x="440219" y="429423"/>
                  <a:pt x="444413" y="436298"/>
                  <a:pt x="473843" y="410547"/>
                </a:cubicBezTo>
                <a:cubicBezTo>
                  <a:pt x="490394" y="396065"/>
                  <a:pt x="508297" y="382193"/>
                  <a:pt x="520496" y="363894"/>
                </a:cubicBezTo>
                <a:cubicBezTo>
                  <a:pt x="564038" y="298579"/>
                  <a:pt x="539157" y="320351"/>
                  <a:pt x="585810" y="289249"/>
                </a:cubicBezTo>
                <a:cubicBezTo>
                  <a:pt x="629353" y="223935"/>
                  <a:pt x="604471" y="245707"/>
                  <a:pt x="651124" y="214604"/>
                </a:cubicBezTo>
                <a:cubicBezTo>
                  <a:pt x="659600" y="201890"/>
                  <a:pt x="673674" y="176815"/>
                  <a:pt x="688447" y="167951"/>
                </a:cubicBezTo>
                <a:cubicBezTo>
                  <a:pt x="696880" y="162891"/>
                  <a:pt x="707108" y="161731"/>
                  <a:pt x="716438" y="158621"/>
                </a:cubicBezTo>
                <a:cubicBezTo>
                  <a:pt x="749009" y="126050"/>
                  <a:pt x="726755" y="142740"/>
                  <a:pt x="791083" y="121298"/>
                </a:cubicBezTo>
                <a:lnTo>
                  <a:pt x="819075" y="111968"/>
                </a:lnTo>
                <a:cubicBezTo>
                  <a:pt x="825295" y="105747"/>
                  <a:pt x="832240" y="100175"/>
                  <a:pt x="837736" y="93306"/>
                </a:cubicBezTo>
                <a:cubicBezTo>
                  <a:pt x="852157" y="75280"/>
                  <a:pt x="866214" y="48630"/>
                  <a:pt x="875059" y="27992"/>
                </a:cubicBezTo>
                <a:cubicBezTo>
                  <a:pt x="878933" y="18952"/>
                  <a:pt x="881280" y="9331"/>
                  <a:pt x="884390" y="0"/>
                </a:cubicBezTo>
                <a:cubicBezTo>
                  <a:pt x="903051" y="3110"/>
                  <a:pt x="921905" y="5227"/>
                  <a:pt x="940373" y="9331"/>
                </a:cubicBezTo>
                <a:cubicBezTo>
                  <a:pt x="949974" y="11465"/>
                  <a:pt x="961410" y="11706"/>
                  <a:pt x="968365" y="18661"/>
                </a:cubicBezTo>
                <a:cubicBezTo>
                  <a:pt x="975320" y="25616"/>
                  <a:pt x="972636" y="38219"/>
                  <a:pt x="977696" y="46653"/>
                </a:cubicBezTo>
                <a:cubicBezTo>
                  <a:pt x="982222" y="54196"/>
                  <a:pt x="990137" y="59094"/>
                  <a:pt x="996357" y="65315"/>
                </a:cubicBezTo>
                <a:cubicBezTo>
                  <a:pt x="1002577" y="83976"/>
                  <a:pt x="1015549" y="101635"/>
                  <a:pt x="1015018" y="121298"/>
                </a:cubicBezTo>
                <a:cubicBezTo>
                  <a:pt x="1011908" y="236376"/>
                  <a:pt x="1013020" y="351645"/>
                  <a:pt x="1005687" y="466531"/>
                </a:cubicBezTo>
                <a:cubicBezTo>
                  <a:pt x="1003872" y="494963"/>
                  <a:pt x="986891" y="560378"/>
                  <a:pt x="977696" y="597159"/>
                </a:cubicBezTo>
                <a:cubicBezTo>
                  <a:pt x="980806" y="721567"/>
                  <a:pt x="981244" y="846071"/>
                  <a:pt x="987026" y="970384"/>
                </a:cubicBezTo>
                <a:cubicBezTo>
                  <a:pt x="987483" y="980209"/>
                  <a:pt x="996357" y="988541"/>
                  <a:pt x="996357" y="998376"/>
                </a:cubicBezTo>
                <a:cubicBezTo>
                  <a:pt x="996357" y="1356063"/>
                  <a:pt x="993088" y="1713761"/>
                  <a:pt x="987026" y="2071396"/>
                </a:cubicBezTo>
                <a:cubicBezTo>
                  <a:pt x="986859" y="2081230"/>
                  <a:pt x="980284" y="2089899"/>
                  <a:pt x="977696" y="2099388"/>
                </a:cubicBezTo>
                <a:cubicBezTo>
                  <a:pt x="970948" y="2124132"/>
                  <a:pt x="967144" y="2149701"/>
                  <a:pt x="959034" y="2174033"/>
                </a:cubicBezTo>
                <a:cubicBezTo>
                  <a:pt x="955924" y="2183364"/>
                  <a:pt x="952406" y="2192568"/>
                  <a:pt x="949704" y="2202025"/>
                </a:cubicBezTo>
                <a:cubicBezTo>
                  <a:pt x="926272" y="2284037"/>
                  <a:pt x="953413" y="2200224"/>
                  <a:pt x="931043" y="2267339"/>
                </a:cubicBezTo>
                <a:cubicBezTo>
                  <a:pt x="927933" y="2313992"/>
                  <a:pt x="929399" y="2361178"/>
                  <a:pt x="921712" y="2407298"/>
                </a:cubicBezTo>
                <a:cubicBezTo>
                  <a:pt x="919868" y="2418359"/>
                  <a:pt x="911808" y="2428285"/>
                  <a:pt x="903051" y="2435290"/>
                </a:cubicBezTo>
                <a:cubicBezTo>
                  <a:pt x="872109" y="2460044"/>
                  <a:pt x="899940" y="2449286"/>
                  <a:pt x="893720" y="2453951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rot="10800000" lIns="91350" tIns="45675" rIns="91350" bIns="45675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5" name="TextBox 88"/>
          <p:cNvSpPr txBox="1">
            <a:spLocks noChangeArrowheads="1"/>
          </p:cNvSpPr>
          <p:nvPr/>
        </p:nvSpPr>
        <p:spPr bwMode="auto">
          <a:xfrm>
            <a:off x="6500826" y="6135687"/>
            <a:ext cx="2019300" cy="553921"/>
          </a:xfrm>
          <a:prstGeom prst="rect">
            <a:avLst/>
          </a:prstGeom>
          <a:solidFill>
            <a:srgbClr val="404040">
              <a:alpha val="36078"/>
            </a:srgbClr>
          </a:solidFill>
          <a:ln w="34925">
            <a:solidFill>
              <a:srgbClr val="666666"/>
            </a:solidFill>
            <a:miter lim="800000"/>
            <a:headEnd/>
            <a:tailEnd/>
          </a:ln>
        </p:spPr>
        <p:txBody>
          <a:bodyPr lIns="91362" tIns="45682" rIns="91362" bIns="45682">
            <a:spAutoFit/>
          </a:bodyPr>
          <a:lstStyle/>
          <a:p>
            <a:pPr algn="ctr" defTabSz="912813"/>
            <a:r>
              <a:rPr lang="ru-RU" sz="1000" b="1" dirty="0">
                <a:latin typeface="Times New Roman" pitchFamily="18" charset="0"/>
              </a:rPr>
              <a:t>ДПК-3</a:t>
            </a:r>
          </a:p>
          <a:p>
            <a:pPr algn="ctr" defTabSz="912813"/>
            <a:r>
              <a:rPr lang="ru-RU" sz="1000" b="1" dirty="0">
                <a:latin typeface="Times New Roman" pitchFamily="18" charset="0"/>
              </a:rPr>
              <a:t> Расстояние - 12 км,</a:t>
            </a:r>
          </a:p>
          <a:p>
            <a:pPr algn="ctr" defTabSz="912813"/>
            <a:r>
              <a:rPr lang="ru-RU" sz="1000" b="1" dirty="0">
                <a:latin typeface="Times New Roman" pitchFamily="18" charset="0"/>
              </a:rPr>
              <a:t> с. </a:t>
            </a:r>
            <a:r>
              <a:rPr lang="ru-RU" sz="1000" b="1" dirty="0" err="1">
                <a:latin typeface="Times New Roman" pitchFamily="18" charset="0"/>
              </a:rPr>
              <a:t>Овчинниково</a:t>
            </a: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106" name="TextBox 88"/>
          <p:cNvSpPr txBox="1">
            <a:spLocks noChangeArrowheads="1"/>
          </p:cNvSpPr>
          <p:nvPr/>
        </p:nvSpPr>
        <p:spPr bwMode="auto">
          <a:xfrm>
            <a:off x="214282" y="1071547"/>
            <a:ext cx="1500198" cy="577004"/>
          </a:xfrm>
          <a:prstGeom prst="rect">
            <a:avLst/>
          </a:prstGeom>
          <a:solidFill>
            <a:srgbClr val="404040">
              <a:alpha val="36078"/>
            </a:srgbClr>
          </a:solidFill>
          <a:ln w="34925">
            <a:solidFill>
              <a:srgbClr val="666666"/>
            </a:solidFill>
            <a:miter lim="800000"/>
            <a:headEnd/>
            <a:tailEnd/>
          </a:ln>
        </p:spPr>
        <p:txBody>
          <a:bodyPr wrap="square" lIns="91362" tIns="45682" rIns="91362" bIns="45682">
            <a:spAutoFit/>
          </a:bodyPr>
          <a:lstStyle/>
          <a:p>
            <a:pPr algn="ctr" defTabSz="912813"/>
            <a:r>
              <a:rPr lang="ru-RU" sz="1050" b="1" dirty="0">
                <a:latin typeface="Times New Roman" pitchFamily="18" charset="0"/>
              </a:rPr>
              <a:t>ДПК-3</a:t>
            </a:r>
          </a:p>
          <a:p>
            <a:pPr algn="ctr" defTabSz="912813"/>
            <a:r>
              <a:rPr lang="ru-RU" sz="1050" b="1" dirty="0">
                <a:latin typeface="Times New Roman" pitchFamily="18" charset="0"/>
              </a:rPr>
              <a:t> Расстояние - </a:t>
            </a:r>
            <a:r>
              <a:rPr lang="ru-RU" sz="1050" b="1" dirty="0" smtClean="0">
                <a:latin typeface="Times New Roman" pitchFamily="18" charset="0"/>
              </a:rPr>
              <a:t>15км</a:t>
            </a:r>
            <a:r>
              <a:rPr lang="ru-RU" sz="1050" b="1" dirty="0">
                <a:latin typeface="Times New Roman" pitchFamily="18" charset="0"/>
              </a:rPr>
              <a:t>,</a:t>
            </a:r>
          </a:p>
          <a:p>
            <a:pPr algn="ctr" defTabSz="912813"/>
            <a:r>
              <a:rPr lang="ru-RU" sz="1050" b="1" dirty="0">
                <a:latin typeface="Times New Roman" pitchFamily="18" charset="0"/>
              </a:rPr>
              <a:t> с. Новомихайловка</a:t>
            </a:r>
          </a:p>
        </p:txBody>
      </p:sp>
      <p:sp>
        <p:nvSpPr>
          <p:cNvPr id="107" name="TextBox 88"/>
          <p:cNvSpPr txBox="1">
            <a:spLocks noChangeArrowheads="1"/>
          </p:cNvSpPr>
          <p:nvPr/>
        </p:nvSpPr>
        <p:spPr bwMode="auto">
          <a:xfrm>
            <a:off x="0" y="1857364"/>
            <a:ext cx="1335465" cy="553921"/>
          </a:xfrm>
          <a:prstGeom prst="rect">
            <a:avLst/>
          </a:prstGeom>
          <a:solidFill>
            <a:srgbClr val="404040">
              <a:alpha val="36078"/>
            </a:srgbClr>
          </a:solidFill>
          <a:ln w="34925">
            <a:solidFill>
              <a:srgbClr val="666666"/>
            </a:solidFill>
            <a:miter lim="800000"/>
            <a:headEnd/>
            <a:tailEnd/>
          </a:ln>
        </p:spPr>
        <p:txBody>
          <a:bodyPr wrap="none" lIns="91362" tIns="45682" rIns="91362" bIns="45682">
            <a:spAutoFit/>
          </a:bodyPr>
          <a:lstStyle/>
          <a:p>
            <a:pPr algn="ctr" defTabSz="912813"/>
            <a:r>
              <a:rPr lang="ru-RU" sz="1000" b="1">
                <a:latin typeface="Times New Roman" pitchFamily="18" charset="0"/>
              </a:rPr>
              <a:t>ПЧ-62</a:t>
            </a:r>
          </a:p>
          <a:p>
            <a:pPr algn="ctr" defTabSz="912813"/>
            <a:r>
              <a:rPr lang="ru-RU" sz="1000" b="1">
                <a:latin typeface="Times New Roman" pitchFamily="18" charset="0"/>
              </a:rPr>
              <a:t> Расстояние - 39 км,</a:t>
            </a:r>
          </a:p>
          <a:p>
            <a:pPr algn="ctr" defTabSz="912813"/>
            <a:r>
              <a:rPr lang="ru-RU" sz="1000" b="1">
                <a:latin typeface="Times New Roman" pitchFamily="18" charset="0"/>
              </a:rPr>
              <a:t> р.п. Коченево</a:t>
            </a:r>
          </a:p>
        </p:txBody>
      </p:sp>
      <p:cxnSp>
        <p:nvCxnSpPr>
          <p:cNvPr id="109" name="Прямая со стрелкой 108"/>
          <p:cNvCxnSpPr/>
          <p:nvPr/>
        </p:nvCxnSpPr>
        <p:spPr>
          <a:xfrm>
            <a:off x="285720" y="1714488"/>
            <a:ext cx="2000264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олилиния 37"/>
          <p:cNvSpPr>
            <a:spLocks noChangeArrowheads="1"/>
          </p:cNvSpPr>
          <p:nvPr/>
        </p:nvSpPr>
        <p:spPr bwMode="auto">
          <a:xfrm rot="8382826">
            <a:off x="776067" y="3503195"/>
            <a:ext cx="975988" cy="1432745"/>
          </a:xfrm>
          <a:custGeom>
            <a:avLst/>
            <a:gdLst>
              <a:gd name="T0" fmla="*/ 0 w 1015549"/>
              <a:gd name="T1" fmla="*/ 0 h 2548200"/>
              <a:gd name="T2" fmla="*/ 1015549 w 1015549"/>
              <a:gd name="T3" fmla="*/ 2548200 h 2548200"/>
            </a:gdLst>
            <a:ahLst/>
            <a:cxnLst/>
            <a:rect l="T0" t="T1" r="T2" b="T3"/>
            <a:pathLst>
              <a:path w="1015549" h="2548200">
                <a:moveTo>
                  <a:pt x="893720" y="2453951"/>
                </a:moveTo>
                <a:cubicBezTo>
                  <a:pt x="887500" y="2458616"/>
                  <a:pt x="875270" y="2460896"/>
                  <a:pt x="865728" y="2463282"/>
                </a:cubicBezTo>
                <a:cubicBezTo>
                  <a:pt x="850343" y="2467129"/>
                  <a:pt x="834556" y="2469173"/>
                  <a:pt x="819075" y="2472613"/>
                </a:cubicBezTo>
                <a:cubicBezTo>
                  <a:pt x="806557" y="2475395"/>
                  <a:pt x="794194" y="2478833"/>
                  <a:pt x="781753" y="2481943"/>
                </a:cubicBezTo>
                <a:cubicBezTo>
                  <a:pt x="766202" y="2491274"/>
                  <a:pt x="751769" y="2502791"/>
                  <a:pt x="735100" y="2509935"/>
                </a:cubicBezTo>
                <a:cubicBezTo>
                  <a:pt x="645815" y="2548200"/>
                  <a:pt x="634966" y="2539170"/>
                  <a:pt x="529826" y="2547257"/>
                </a:cubicBezTo>
                <a:cubicBezTo>
                  <a:pt x="492504" y="2544147"/>
                  <a:pt x="454583" y="2545272"/>
                  <a:pt x="417859" y="2537927"/>
                </a:cubicBezTo>
                <a:cubicBezTo>
                  <a:pt x="406863" y="2535728"/>
                  <a:pt x="398306" y="2526650"/>
                  <a:pt x="389867" y="2519266"/>
                </a:cubicBezTo>
                <a:cubicBezTo>
                  <a:pt x="302529" y="2442846"/>
                  <a:pt x="378215" y="2495948"/>
                  <a:pt x="315222" y="2453951"/>
                </a:cubicBezTo>
                <a:cubicBezTo>
                  <a:pt x="302781" y="2435290"/>
                  <a:pt x="293759" y="2413827"/>
                  <a:pt x="277900" y="2397968"/>
                </a:cubicBezTo>
                <a:cubicBezTo>
                  <a:pt x="251309" y="2371377"/>
                  <a:pt x="264118" y="2386626"/>
                  <a:pt x="240577" y="2351315"/>
                </a:cubicBezTo>
                <a:cubicBezTo>
                  <a:pt x="234357" y="2332654"/>
                  <a:pt x="232827" y="2311698"/>
                  <a:pt x="221916" y="2295331"/>
                </a:cubicBezTo>
                <a:cubicBezTo>
                  <a:pt x="215696" y="2286000"/>
                  <a:pt x="208270" y="2277369"/>
                  <a:pt x="203255" y="2267339"/>
                </a:cubicBezTo>
                <a:cubicBezTo>
                  <a:pt x="164624" y="2190078"/>
                  <a:pt x="228743" y="2291576"/>
                  <a:pt x="175263" y="2211355"/>
                </a:cubicBezTo>
                <a:cubicBezTo>
                  <a:pt x="178373" y="2180253"/>
                  <a:pt x="178045" y="2148612"/>
                  <a:pt x="184594" y="2118049"/>
                </a:cubicBezTo>
                <a:cubicBezTo>
                  <a:pt x="187508" y="2104449"/>
                  <a:pt x="197776" y="2093512"/>
                  <a:pt x="203255" y="2080727"/>
                </a:cubicBezTo>
                <a:cubicBezTo>
                  <a:pt x="207129" y="2071687"/>
                  <a:pt x="209475" y="2062066"/>
                  <a:pt x="212585" y="2052735"/>
                </a:cubicBezTo>
                <a:cubicBezTo>
                  <a:pt x="242109" y="1846076"/>
                  <a:pt x="228656" y="1965437"/>
                  <a:pt x="212585" y="1539551"/>
                </a:cubicBezTo>
                <a:cubicBezTo>
                  <a:pt x="211987" y="1523703"/>
                  <a:pt x="207428" y="1508198"/>
                  <a:pt x="203255" y="1492898"/>
                </a:cubicBezTo>
                <a:cubicBezTo>
                  <a:pt x="198079" y="1473921"/>
                  <a:pt x="190814" y="1455576"/>
                  <a:pt x="184594" y="1436915"/>
                </a:cubicBezTo>
                <a:cubicBezTo>
                  <a:pt x="181484" y="1427584"/>
                  <a:pt x="177649" y="1418465"/>
                  <a:pt x="175263" y="1408923"/>
                </a:cubicBezTo>
                <a:cubicBezTo>
                  <a:pt x="172153" y="1396482"/>
                  <a:pt x="170984" y="1383387"/>
                  <a:pt x="165932" y="1371600"/>
                </a:cubicBezTo>
                <a:cubicBezTo>
                  <a:pt x="161515" y="1361293"/>
                  <a:pt x="152835" y="1353345"/>
                  <a:pt x="147271" y="1343608"/>
                </a:cubicBezTo>
                <a:cubicBezTo>
                  <a:pt x="140370" y="1331532"/>
                  <a:pt x="134830" y="1318727"/>
                  <a:pt x="128610" y="1306286"/>
                </a:cubicBezTo>
                <a:cubicBezTo>
                  <a:pt x="131720" y="1275184"/>
                  <a:pt x="133521" y="1243923"/>
                  <a:pt x="137941" y="1212980"/>
                </a:cubicBezTo>
                <a:cubicBezTo>
                  <a:pt x="140871" y="1192469"/>
                  <a:pt x="149953" y="1167611"/>
                  <a:pt x="156602" y="1147666"/>
                </a:cubicBezTo>
                <a:cubicBezTo>
                  <a:pt x="153492" y="1107233"/>
                  <a:pt x="155224" y="1066133"/>
                  <a:pt x="147271" y="1026368"/>
                </a:cubicBezTo>
                <a:cubicBezTo>
                  <a:pt x="145546" y="1017742"/>
                  <a:pt x="133136" y="1015249"/>
                  <a:pt x="128610" y="1007706"/>
                </a:cubicBezTo>
                <a:cubicBezTo>
                  <a:pt x="123550" y="999272"/>
                  <a:pt x="123677" y="988512"/>
                  <a:pt x="119279" y="979715"/>
                </a:cubicBezTo>
                <a:cubicBezTo>
                  <a:pt x="114264" y="969685"/>
                  <a:pt x="105633" y="961753"/>
                  <a:pt x="100618" y="951723"/>
                </a:cubicBezTo>
                <a:cubicBezTo>
                  <a:pt x="85441" y="921370"/>
                  <a:pt x="99364" y="922477"/>
                  <a:pt x="72626" y="895739"/>
                </a:cubicBezTo>
                <a:cubicBezTo>
                  <a:pt x="64697" y="887810"/>
                  <a:pt x="53965" y="883298"/>
                  <a:pt x="44634" y="877078"/>
                </a:cubicBezTo>
                <a:cubicBezTo>
                  <a:pt x="36801" y="865328"/>
                  <a:pt x="7988" y="824616"/>
                  <a:pt x="7312" y="811764"/>
                </a:cubicBezTo>
                <a:cubicBezTo>
                  <a:pt x="3224" y="734085"/>
                  <a:pt x="0" y="690969"/>
                  <a:pt x="35304" y="634482"/>
                </a:cubicBezTo>
                <a:cubicBezTo>
                  <a:pt x="43546" y="621295"/>
                  <a:pt x="53055" y="608862"/>
                  <a:pt x="63296" y="597159"/>
                </a:cubicBezTo>
                <a:cubicBezTo>
                  <a:pt x="74882" y="583918"/>
                  <a:pt x="89627" y="573575"/>
                  <a:pt x="100618" y="559837"/>
                </a:cubicBezTo>
                <a:cubicBezTo>
                  <a:pt x="155063" y="491781"/>
                  <a:pt x="111548" y="512650"/>
                  <a:pt x="165932" y="494523"/>
                </a:cubicBezTo>
                <a:cubicBezTo>
                  <a:pt x="172153" y="488302"/>
                  <a:pt x="176725" y="479795"/>
                  <a:pt x="184594" y="475861"/>
                </a:cubicBezTo>
                <a:cubicBezTo>
                  <a:pt x="241838" y="447238"/>
                  <a:pt x="297675" y="452808"/>
                  <a:pt x="361875" y="447870"/>
                </a:cubicBezTo>
                <a:cubicBezTo>
                  <a:pt x="374316" y="444760"/>
                  <a:pt x="386679" y="441321"/>
                  <a:pt x="399198" y="438539"/>
                </a:cubicBezTo>
                <a:cubicBezTo>
                  <a:pt x="440219" y="429423"/>
                  <a:pt x="444413" y="436298"/>
                  <a:pt x="473843" y="410547"/>
                </a:cubicBezTo>
                <a:cubicBezTo>
                  <a:pt x="490394" y="396065"/>
                  <a:pt x="508297" y="382193"/>
                  <a:pt x="520496" y="363894"/>
                </a:cubicBezTo>
                <a:cubicBezTo>
                  <a:pt x="564038" y="298579"/>
                  <a:pt x="539157" y="320351"/>
                  <a:pt x="585810" y="289249"/>
                </a:cubicBezTo>
                <a:cubicBezTo>
                  <a:pt x="629353" y="223935"/>
                  <a:pt x="604471" y="245707"/>
                  <a:pt x="651124" y="214604"/>
                </a:cubicBezTo>
                <a:cubicBezTo>
                  <a:pt x="659600" y="201890"/>
                  <a:pt x="673674" y="176815"/>
                  <a:pt x="688447" y="167951"/>
                </a:cubicBezTo>
                <a:cubicBezTo>
                  <a:pt x="696880" y="162891"/>
                  <a:pt x="707108" y="161731"/>
                  <a:pt x="716438" y="158621"/>
                </a:cubicBezTo>
                <a:cubicBezTo>
                  <a:pt x="749009" y="126050"/>
                  <a:pt x="726755" y="142740"/>
                  <a:pt x="791083" y="121298"/>
                </a:cubicBezTo>
                <a:lnTo>
                  <a:pt x="819075" y="111968"/>
                </a:lnTo>
                <a:cubicBezTo>
                  <a:pt x="825295" y="105747"/>
                  <a:pt x="832240" y="100175"/>
                  <a:pt x="837736" y="93306"/>
                </a:cubicBezTo>
                <a:cubicBezTo>
                  <a:pt x="852157" y="75280"/>
                  <a:pt x="866214" y="48630"/>
                  <a:pt x="875059" y="27992"/>
                </a:cubicBezTo>
                <a:cubicBezTo>
                  <a:pt x="878933" y="18952"/>
                  <a:pt x="881280" y="9331"/>
                  <a:pt x="884390" y="0"/>
                </a:cubicBezTo>
                <a:cubicBezTo>
                  <a:pt x="903051" y="3110"/>
                  <a:pt x="921905" y="5227"/>
                  <a:pt x="940373" y="9331"/>
                </a:cubicBezTo>
                <a:cubicBezTo>
                  <a:pt x="949974" y="11465"/>
                  <a:pt x="961410" y="11706"/>
                  <a:pt x="968365" y="18661"/>
                </a:cubicBezTo>
                <a:cubicBezTo>
                  <a:pt x="975320" y="25616"/>
                  <a:pt x="972636" y="38219"/>
                  <a:pt x="977696" y="46653"/>
                </a:cubicBezTo>
                <a:cubicBezTo>
                  <a:pt x="982222" y="54196"/>
                  <a:pt x="990137" y="59094"/>
                  <a:pt x="996357" y="65315"/>
                </a:cubicBezTo>
                <a:cubicBezTo>
                  <a:pt x="1002577" y="83976"/>
                  <a:pt x="1015549" y="101635"/>
                  <a:pt x="1015018" y="121298"/>
                </a:cubicBezTo>
                <a:cubicBezTo>
                  <a:pt x="1011908" y="236376"/>
                  <a:pt x="1013020" y="351645"/>
                  <a:pt x="1005687" y="466531"/>
                </a:cubicBezTo>
                <a:cubicBezTo>
                  <a:pt x="1003872" y="494963"/>
                  <a:pt x="986891" y="560378"/>
                  <a:pt x="977696" y="597159"/>
                </a:cubicBezTo>
                <a:cubicBezTo>
                  <a:pt x="980806" y="721567"/>
                  <a:pt x="981244" y="846071"/>
                  <a:pt x="987026" y="970384"/>
                </a:cubicBezTo>
                <a:cubicBezTo>
                  <a:pt x="987483" y="980209"/>
                  <a:pt x="996357" y="988541"/>
                  <a:pt x="996357" y="998376"/>
                </a:cubicBezTo>
                <a:cubicBezTo>
                  <a:pt x="996357" y="1356063"/>
                  <a:pt x="993088" y="1713761"/>
                  <a:pt x="987026" y="2071396"/>
                </a:cubicBezTo>
                <a:cubicBezTo>
                  <a:pt x="986859" y="2081230"/>
                  <a:pt x="980284" y="2089899"/>
                  <a:pt x="977696" y="2099388"/>
                </a:cubicBezTo>
                <a:cubicBezTo>
                  <a:pt x="970948" y="2124132"/>
                  <a:pt x="967144" y="2149701"/>
                  <a:pt x="959034" y="2174033"/>
                </a:cubicBezTo>
                <a:cubicBezTo>
                  <a:pt x="955924" y="2183364"/>
                  <a:pt x="952406" y="2192568"/>
                  <a:pt x="949704" y="2202025"/>
                </a:cubicBezTo>
                <a:cubicBezTo>
                  <a:pt x="926272" y="2284037"/>
                  <a:pt x="953413" y="2200224"/>
                  <a:pt x="931043" y="2267339"/>
                </a:cubicBezTo>
                <a:cubicBezTo>
                  <a:pt x="927933" y="2313992"/>
                  <a:pt x="929399" y="2361178"/>
                  <a:pt x="921712" y="2407298"/>
                </a:cubicBezTo>
                <a:cubicBezTo>
                  <a:pt x="919868" y="2418359"/>
                  <a:pt x="911808" y="2428285"/>
                  <a:pt x="903051" y="2435290"/>
                </a:cubicBezTo>
                <a:cubicBezTo>
                  <a:pt x="872109" y="2460044"/>
                  <a:pt x="899940" y="2449286"/>
                  <a:pt x="893720" y="2453951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rot="10800000" lIns="91350" tIns="45675" rIns="91350" bIns="45675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" name="AutoShape 252"/>
          <p:cNvSpPr>
            <a:spLocks noChangeArrowheads="1"/>
          </p:cNvSpPr>
          <p:nvPr/>
        </p:nvSpPr>
        <p:spPr bwMode="auto">
          <a:xfrm>
            <a:off x="428596" y="3000372"/>
            <a:ext cx="1887537" cy="898552"/>
          </a:xfrm>
          <a:prstGeom prst="wedgeRectCallout">
            <a:avLst>
              <a:gd name="adj1" fmla="val 73735"/>
              <a:gd name="adj2" fmla="val -245465"/>
            </a:avLst>
          </a:prstGeom>
          <a:solidFill>
            <a:schemeClr val="accent1">
              <a:alpha val="8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 dirty="0">
                <a:cs typeface="Times New Roman" pitchFamily="18" charset="0"/>
              </a:rPr>
              <a:t>Водонапорная башня</a:t>
            </a:r>
          </a:p>
          <a:p>
            <a:pPr algn="ctr" defTabSz="1790700"/>
            <a:r>
              <a:rPr lang="ru-RU" sz="1000" i="1" dirty="0">
                <a:cs typeface="Times New Roman" pitchFamily="18" charset="0"/>
              </a:rPr>
              <a:t>% износа оборудования – </a:t>
            </a:r>
            <a:r>
              <a:rPr lang="ru-RU" sz="1000" i="1" dirty="0" smtClean="0">
                <a:cs typeface="Times New Roman" pitchFamily="18" charset="0"/>
              </a:rPr>
              <a:t>30 </a:t>
            </a:r>
            <a:r>
              <a:rPr lang="ru-RU" sz="1000" i="1" dirty="0">
                <a:cs typeface="Times New Roman" pitchFamily="18" charset="0"/>
              </a:rPr>
              <a:t>%</a:t>
            </a:r>
          </a:p>
          <a:p>
            <a:pPr algn="ctr" defTabSz="1790700"/>
            <a:r>
              <a:rPr lang="ru-RU" sz="1000" i="1" dirty="0">
                <a:cs typeface="Times New Roman" pitchFamily="18" charset="0"/>
              </a:rPr>
              <a:t>Порядок подачи  воды  - насосом.</a:t>
            </a:r>
            <a:endParaRPr lang="ru-RU" sz="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SmartArt 4" descr="S8306925.JPG"/>
          <p:cNvPicPr>
            <a:picLocks noGrp="1" noChangeAspect="1"/>
          </p:cNvPicPr>
          <p:nvPr>
            <p:ph type="dgm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9139061" cy="5857892"/>
          </a:xfrm>
        </p:spPr>
      </p:pic>
      <p:sp>
        <p:nvSpPr>
          <p:cNvPr id="5" name="Text Box 55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107154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395" tIns="23201" rIns="46395" bIns="23201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Риски возникновения техногенных пожаров (не бытовые пожары)</a:t>
            </a:r>
          </a:p>
          <a:p>
            <a:pPr algn="ctr" defTabSz="1276350">
              <a:lnSpc>
                <a:spcPct val="90000"/>
              </a:lnSpc>
            </a:pPr>
            <a:r>
              <a:rPr lang="ru-RU" sz="2000" dirty="0">
                <a:latin typeface="Times New Roman" pitchFamily="18" charset="0"/>
              </a:rPr>
              <a:t>на территории села </a:t>
            </a:r>
            <a:r>
              <a:rPr lang="ru-RU" sz="2000" dirty="0" err="1">
                <a:latin typeface="Times New Roman" pitchFamily="18" charset="0"/>
              </a:rPr>
              <a:t>Ермиловка</a:t>
            </a:r>
            <a:r>
              <a:rPr lang="ru-RU" sz="2000" dirty="0">
                <a:latin typeface="Times New Roman" pitchFamily="18" charset="0"/>
              </a:rPr>
              <a:t> Новомихайловского  муниципального образования</a:t>
            </a:r>
          </a:p>
        </p:txBody>
      </p:sp>
      <p:sp>
        <p:nvSpPr>
          <p:cNvPr id="6" name="Text Box 553"/>
          <p:cNvSpPr txBox="1">
            <a:spLocks noChangeArrowheads="1"/>
          </p:cNvSpPr>
          <p:nvPr/>
        </p:nvSpPr>
        <p:spPr bwMode="auto">
          <a:xfrm>
            <a:off x="34925" y="5986462"/>
            <a:ext cx="9109075" cy="8715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06" tIns="23206" rIns="46406" bIns="23206" anchor="ctr" anchorCtr="1">
            <a:spAutoFit/>
          </a:bodyPr>
          <a:lstStyle/>
          <a:p>
            <a:pPr algn="ctr" defTabSz="1277938">
              <a:lnSpc>
                <a:spcPct val="9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Информационно-справочные материалы по силам и средствам</a:t>
            </a:r>
          </a:p>
          <a:p>
            <a:pPr algn="ctr" defTabSz="1277938">
              <a:lnSpc>
                <a:spcPct val="90000"/>
              </a:lnSpc>
            </a:pPr>
            <a:r>
              <a:rPr lang="ru-RU" sz="2000" dirty="0">
                <a:latin typeface="Times New Roman" pitchFamily="18" charset="0"/>
              </a:rPr>
              <a:t>на территории села </a:t>
            </a:r>
            <a:r>
              <a:rPr lang="ru-RU" sz="2000" dirty="0" err="1">
                <a:latin typeface="Times New Roman" pitchFamily="18" charset="0"/>
              </a:rPr>
              <a:t>Ермиловка</a:t>
            </a:r>
            <a:r>
              <a:rPr lang="ru-RU" sz="2000" dirty="0">
                <a:latin typeface="Times New Roman" pitchFamily="18" charset="0"/>
              </a:rPr>
              <a:t> Новомихайловского  муниципального образования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91"/>
          <p:cNvGraphicFramePr>
            <a:graphicFrameLocks noGrp="1"/>
          </p:cNvGraphicFramePr>
          <p:nvPr/>
        </p:nvGraphicFramePr>
        <p:xfrm>
          <a:off x="5753100" y="2000240"/>
          <a:ext cx="3390900" cy="609601"/>
        </p:xfrm>
        <a:graphic>
          <a:graphicData uri="http://schemas.openxmlformats.org/drawingml/2006/table">
            <a:tbl>
              <a:tblPr/>
              <a:tblGrid>
                <a:gridCol w="1049338"/>
                <a:gridCol w="1362075"/>
                <a:gridCol w="979487"/>
              </a:tblGrid>
              <a:tr h="201613">
                <a:tc gridSpan="3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Таблица вызовов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Ф.И.О. Должность руководителя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ПЧ-62 ОФПС -8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Максуль Н.В.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8-383-251-2-50-01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8-383-251-2-32-48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107"/>
          <p:cNvGraphicFramePr>
            <a:graphicFrameLocks noGrp="1"/>
          </p:cNvGraphicFramePr>
          <p:nvPr/>
        </p:nvGraphicFramePr>
        <p:xfrm>
          <a:off x="2071670" y="1928802"/>
          <a:ext cx="3529012" cy="938993"/>
        </p:xfrm>
        <a:graphic>
          <a:graphicData uri="http://schemas.openxmlformats.org/drawingml/2006/table">
            <a:tbl>
              <a:tblPr/>
              <a:tblGrid>
                <a:gridCol w="782637"/>
                <a:gridCol w="998538"/>
                <a:gridCol w="415925"/>
                <a:gridCol w="415925"/>
                <a:gridCol w="417512"/>
                <a:gridCol w="498475"/>
              </a:tblGrid>
              <a:tr h="169863"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 ПЧ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Новосибирская область 632644,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Коченевский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район р.п. Коченево ул.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Ипподромская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4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55" marR="25155" marT="25155" marB="251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217"/>
          <p:cNvGraphicFramePr>
            <a:graphicFrameLocks noGrp="1"/>
          </p:cNvGraphicFramePr>
          <p:nvPr/>
        </p:nvGraphicFramePr>
        <p:xfrm>
          <a:off x="285720" y="2071678"/>
          <a:ext cx="1714480" cy="1915717"/>
        </p:xfrm>
        <a:graphic>
          <a:graphicData uri="http://schemas.openxmlformats.org/drawingml/2006/table">
            <a:tbl>
              <a:tblPr/>
              <a:tblGrid>
                <a:gridCol w="1143437"/>
                <a:gridCol w="571043"/>
              </a:tblGrid>
              <a:tr h="211138"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 зданий и сооружений</a:t>
                      </a:r>
                    </a:p>
                  </a:txBody>
                  <a:tcPr marL="25142" marR="25142" marT="50284" marB="50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производственных</a:t>
                      </a:r>
                    </a:p>
                  </a:txBody>
                  <a:tcPr marL="25142" marR="25142" marT="50284" marB="50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</a:txBody>
                  <a:tcPr marL="25142" marR="25142" marT="50284" marB="50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складских</a:t>
                      </a:r>
                    </a:p>
                  </a:txBody>
                  <a:tcPr marL="25142" marR="25142" marT="50284" marB="50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</a:txBody>
                  <a:tcPr marL="25142" marR="25142" marT="50284" marB="50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общественных</a:t>
                      </a:r>
                    </a:p>
                  </a:txBody>
                  <a:tcPr marL="25142" marR="25142" marT="50284" marB="50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25142" marR="25142" marT="50284" marB="50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в т.ч. с массовым прибыванием людей</a:t>
                      </a:r>
                    </a:p>
                  </a:txBody>
                  <a:tcPr marL="25142" marR="25142" marT="50284" marB="50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25142" marR="25142" marT="50284" marB="50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жилых домов</a:t>
                      </a:r>
                    </a:p>
                  </a:txBody>
                  <a:tcPr marL="25142" marR="25142" marT="50284" marB="50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L="25142" marR="25142" marT="50284" marB="50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 них </a:t>
                      </a:r>
                    </a:p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частных</a:t>
                      </a:r>
                    </a:p>
                  </a:txBody>
                  <a:tcPr marL="25142" marR="25142" marT="50284" marB="50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L="25142" marR="25142" marT="50284" marB="50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степени огнестойкости</a:t>
                      </a:r>
                    </a:p>
                  </a:txBody>
                  <a:tcPr marL="25142" marR="25142" marT="50284" marB="50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L="25142" marR="25142" marT="50284" marB="50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31"/>
          <p:cNvGraphicFramePr>
            <a:graphicFrameLocks noGrp="1"/>
          </p:cNvGraphicFramePr>
          <p:nvPr/>
        </p:nvGraphicFramePr>
        <p:xfrm>
          <a:off x="142875" y="1000108"/>
          <a:ext cx="9001125" cy="933550"/>
        </p:xfrm>
        <a:graphic>
          <a:graphicData uri="http://schemas.openxmlformats.org/drawingml/2006/table">
            <a:tbl>
              <a:tblPr/>
              <a:tblGrid>
                <a:gridCol w="1330325"/>
                <a:gridCol w="1333500"/>
                <a:gridCol w="1335088"/>
                <a:gridCol w="1330325"/>
                <a:gridCol w="1330325"/>
                <a:gridCol w="2341562"/>
              </a:tblGrid>
              <a:tr h="242888">
                <a:tc gridSpan="5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7728" marR="127728" marT="63867" marB="638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7728" marR="127728" marT="63867" marB="638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2006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7728" marR="127728" marT="63867" marB="638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2007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7728" marR="127728" marT="63867" marB="638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2008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7728" marR="127728" marT="63867" marB="638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marL="127728" marR="127728" marT="63867" marB="638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L="127728" marR="127728" marT="63867" marB="638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37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7728" marR="127728" marT="63867" marB="638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7728" marR="127728" marT="63867" marB="638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27728" marR="127728" marT="63867" marB="638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27728" marR="127728" marT="63867" marB="638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27728" marR="127728" marT="63867" marB="638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территории поселения сохраняется вероятность возникновения техногенных пожаров в жилой зоне.</a:t>
                      </a:r>
                    </a:p>
                  </a:txBody>
                  <a:tcPr marL="127728" marR="127728" marT="63867" marB="6386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102"/>
          <p:cNvGraphicFramePr>
            <a:graphicFrameLocks noGrp="1"/>
          </p:cNvGraphicFramePr>
          <p:nvPr/>
        </p:nvGraphicFramePr>
        <p:xfrm>
          <a:off x="214282" y="4357694"/>
          <a:ext cx="4116388" cy="1571440"/>
        </p:xfrm>
        <a:graphic>
          <a:graphicData uri="http://schemas.openxmlformats.org/drawingml/2006/table">
            <a:tbl>
              <a:tblPr/>
              <a:tblGrid>
                <a:gridCol w="912813"/>
                <a:gridCol w="1163638"/>
                <a:gridCol w="487362"/>
                <a:gridCol w="484188"/>
                <a:gridCol w="487362"/>
                <a:gridCol w="581025"/>
              </a:tblGrid>
              <a:tr h="110333"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43236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ПЧ-62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Новосибирская область 632644, Коченевский район р.п. Коченево ул. Ипподромская 4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729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ЗАО «Красная Славянка»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Новосибирская область Коченевский район с. Новомихайловка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729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ДПК-3 МО «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Овчинниковский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сельсовет»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Новосибирская область Коченевский район с. Овчинниково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687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ДПК-1 ЗАО «Лесное»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Новосибирская область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Коченевский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район с.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Крутологово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0" marR="25160" marT="25160" marB="2516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1363</Words>
  <Application>Microsoft Office PowerPoint</Application>
  <PresentationFormat>Экран (4:3)</PresentationFormat>
  <Paragraphs>322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Оформление по умолчанию</vt:lpstr>
      <vt:lpstr>CorelDRAW</vt:lpstr>
      <vt:lpstr>Clip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ПАСПОРТ ТЕРРИТОРИИ СЕЛЬСКОГО ПОСЕЛЕНИЯ Риски возникновения техногенных пожаров (не бытовые пожары) на территории села Ермиловка Новомихайловского  муниципального образования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Зинаида Владимировна</cp:lastModifiedBy>
  <cp:revision>46</cp:revision>
  <dcterms:created xsi:type="dcterms:W3CDTF">2010-10-07T07:13:12Z</dcterms:created>
  <dcterms:modified xsi:type="dcterms:W3CDTF">2010-11-14T09:59:25Z</dcterms:modified>
</cp:coreProperties>
</file>