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1" r:id="rId2"/>
    <p:sldId id="264" r:id="rId3"/>
    <p:sldId id="262" r:id="rId4"/>
    <p:sldId id="263" r:id="rId5"/>
    <p:sldId id="267" r:id="rId6"/>
    <p:sldId id="268" r:id="rId7"/>
    <p:sldId id="269" r:id="rId8"/>
    <p:sldId id="256" r:id="rId9"/>
    <p:sldId id="258" r:id="rId10"/>
    <p:sldId id="259" r:id="rId11"/>
    <p:sldId id="260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BE0E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26" autoAdjust="0"/>
    <p:restoredTop sz="94660"/>
  </p:normalViewPr>
  <p:slideViewPr>
    <p:cSldViewPr>
      <p:cViewPr>
        <p:scale>
          <a:sx n="68" d="100"/>
          <a:sy n="68" d="100"/>
        </p:scale>
        <p:origin x="-588" y="-126"/>
      </p:cViewPr>
      <p:guideLst>
        <p:guide orient="horz" pos="261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95F3701-1DFC-4725-863A-7FF64802E15C}" type="datetimeFigureOut">
              <a:rPr lang="ru-RU"/>
              <a:pPr>
                <a:defRPr/>
              </a:pPr>
              <a:t>14.11.2010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F8427F2-5908-44A6-9238-C06879F471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3351F4-78E0-472A-94CB-E7B1DC5B3DD2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68CEB-53F0-491E-9A8E-50B6441441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C16DC-860F-499F-B562-CFD3C1874F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EB48B-CEC2-42E9-AC92-0B1F9390B5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974" y="274411"/>
            <a:ext cx="8230054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6974" y="1599974"/>
            <a:ext cx="8230054" cy="452664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8C3B1-E8DF-4E7C-9446-B3654636DD7D}" type="datetimeFigureOut">
              <a:rPr lang="ru-RU"/>
              <a:pPr>
                <a:defRPr/>
              </a:pPr>
              <a:t>14.11.2010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59F97-6E21-4301-AE37-B07F9E412E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671C3-7DCD-418B-B342-C2149764C5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A337B-A1C5-4EB9-804C-DE73389598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861A2-D5CA-4009-8C9A-59C7429359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2C3CE-398B-4DFF-9144-C836F9596D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51406-3ED1-4604-AFEB-9198B36706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F2174-6C4A-4E0B-92C2-6952E6D3FB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3C7F9-078C-4A00-A077-D6B1D8EDC5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72DF0-2CDB-4740-B27E-EF6183E828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F399019-4B9E-4CAD-9175-79159DB873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eg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039938"/>
            <a:ext cx="9144000" cy="2403475"/>
          </a:xfrm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lIns="91253" tIns="45635" rIns="91253" bIns="45635"/>
          <a:lstStyle/>
          <a:p>
            <a:pPr defTabSz="912703" eaLnBrk="1" hangingPunct="1">
              <a:defRPr/>
            </a:pPr>
            <a:endParaRPr lang="ru-RU" sz="3900" b="1" i="1" u="sng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029" name="Group 5"/>
          <p:cNvGrpSpPr>
            <a:grpSpLocks/>
          </p:cNvGrpSpPr>
          <p:nvPr/>
        </p:nvGrpSpPr>
        <p:grpSpPr bwMode="auto">
          <a:xfrm>
            <a:off x="30163" y="112713"/>
            <a:ext cx="1668462" cy="1454150"/>
            <a:chOff x="373" y="1752"/>
            <a:chExt cx="1786" cy="1400"/>
          </a:xfrm>
        </p:grpSpPr>
        <p:sp>
          <p:nvSpPr>
            <p:cNvPr id="1036" name="AutoShape 6"/>
            <p:cNvSpPr>
              <a:spLocks noChangeArrowheads="1"/>
            </p:cNvSpPr>
            <p:nvPr/>
          </p:nvSpPr>
          <p:spPr bwMode="auto">
            <a:xfrm>
              <a:off x="441" y="1819"/>
              <a:ext cx="75" cy="257"/>
            </a:xfrm>
            <a:prstGeom prst="can">
              <a:avLst>
                <a:gd name="adj" fmla="val 3205"/>
              </a:avLst>
            </a:prstGeom>
            <a:gradFill rotWithShape="0">
              <a:gsLst>
                <a:gs pos="0">
                  <a:srgbClr val="B77113"/>
                </a:gs>
                <a:gs pos="50000">
                  <a:srgbClr val="D6AD84"/>
                </a:gs>
                <a:gs pos="100000">
                  <a:srgbClr val="B77113"/>
                </a:gs>
              </a:gsLst>
              <a:lin ang="0" scaled="1"/>
            </a:gradFill>
            <a:ln w="3175">
              <a:solidFill>
                <a:srgbClr val="CC9900"/>
              </a:solidFill>
              <a:round/>
              <a:headEnd type="none" w="sm" len="sm"/>
              <a:tailEnd type="none" w="sm" len="sm"/>
            </a:ln>
          </p:spPr>
          <p:txBody>
            <a:bodyPr lIns="48359" tIns="24179" rIns="48359" bIns="24179">
              <a:spAutoFit/>
            </a:bodyPr>
            <a:lstStyle/>
            <a:p>
              <a:pPr defTabSz="561975"/>
              <a:endParaRPr lang="ru-RU" sz="1400"/>
            </a:p>
          </p:txBody>
        </p:sp>
        <p:sp>
          <p:nvSpPr>
            <p:cNvPr id="1037" name="Freeform 7"/>
            <p:cNvSpPr>
              <a:spLocks/>
            </p:cNvSpPr>
            <p:nvPr/>
          </p:nvSpPr>
          <p:spPr bwMode="auto">
            <a:xfrm>
              <a:off x="489" y="1759"/>
              <a:ext cx="764" cy="254"/>
            </a:xfrm>
            <a:custGeom>
              <a:avLst/>
              <a:gdLst>
                <a:gd name="T0" fmla="*/ 0 w 1193"/>
                <a:gd name="T1" fmla="*/ 0 h 973"/>
                <a:gd name="T2" fmla="*/ 1 w 1193"/>
                <a:gd name="T3" fmla="*/ 0 h 973"/>
                <a:gd name="T4" fmla="*/ 1 w 1193"/>
                <a:gd name="T5" fmla="*/ 0 h 973"/>
                <a:gd name="T6" fmla="*/ 1 w 1193"/>
                <a:gd name="T7" fmla="*/ 0 h 973"/>
                <a:gd name="T8" fmla="*/ 1 w 1193"/>
                <a:gd name="T9" fmla="*/ 0 h 973"/>
                <a:gd name="T10" fmla="*/ 1 w 1193"/>
                <a:gd name="T11" fmla="*/ 0 h 973"/>
                <a:gd name="T12" fmla="*/ 1 w 1193"/>
                <a:gd name="T13" fmla="*/ 0 h 973"/>
                <a:gd name="T14" fmla="*/ 1 w 1193"/>
                <a:gd name="T15" fmla="*/ 0 h 973"/>
                <a:gd name="T16" fmla="*/ 1 w 1193"/>
                <a:gd name="T17" fmla="*/ 0 h 973"/>
                <a:gd name="T18" fmla="*/ 1 w 1193"/>
                <a:gd name="T19" fmla="*/ 0 h 973"/>
                <a:gd name="T20" fmla="*/ 1 w 1193"/>
                <a:gd name="T21" fmla="*/ 0 h 973"/>
                <a:gd name="T22" fmla="*/ 1 w 1193"/>
                <a:gd name="T23" fmla="*/ 0 h 973"/>
                <a:gd name="T24" fmla="*/ 1 w 1193"/>
                <a:gd name="T25" fmla="*/ 0 h 973"/>
                <a:gd name="T26" fmla="*/ 1 w 1193"/>
                <a:gd name="T27" fmla="*/ 0 h 973"/>
                <a:gd name="T28" fmla="*/ 1 w 1193"/>
                <a:gd name="T29" fmla="*/ 0 h 973"/>
                <a:gd name="T30" fmla="*/ 1 w 1193"/>
                <a:gd name="T31" fmla="*/ 0 h 973"/>
                <a:gd name="T32" fmla="*/ 1 w 1193"/>
                <a:gd name="T33" fmla="*/ 0 h 973"/>
                <a:gd name="T34" fmla="*/ 1 w 1193"/>
                <a:gd name="T35" fmla="*/ 0 h 973"/>
                <a:gd name="T36" fmla="*/ 1 w 1193"/>
                <a:gd name="T37" fmla="*/ 0 h 973"/>
                <a:gd name="T38" fmla="*/ 1 w 1193"/>
                <a:gd name="T39" fmla="*/ 0 h 973"/>
                <a:gd name="T40" fmla="*/ 1 w 1193"/>
                <a:gd name="T41" fmla="*/ 0 h 973"/>
                <a:gd name="T42" fmla="*/ 1 w 1193"/>
                <a:gd name="T43" fmla="*/ 0 h 973"/>
                <a:gd name="T44" fmla="*/ 1 w 1193"/>
                <a:gd name="T45" fmla="*/ 0 h 973"/>
                <a:gd name="T46" fmla="*/ 1 w 1193"/>
                <a:gd name="T47" fmla="*/ 0 h 973"/>
                <a:gd name="T48" fmla="*/ 1 w 1193"/>
                <a:gd name="T49" fmla="*/ 0 h 973"/>
                <a:gd name="T50" fmla="*/ 1 w 1193"/>
                <a:gd name="T51" fmla="*/ 0 h 973"/>
                <a:gd name="T52" fmla="*/ 1 w 1193"/>
                <a:gd name="T53" fmla="*/ 0 h 973"/>
                <a:gd name="T54" fmla="*/ 1 w 1193"/>
                <a:gd name="T55" fmla="*/ 0 h 973"/>
                <a:gd name="T56" fmla="*/ 1 w 1193"/>
                <a:gd name="T57" fmla="*/ 0 h 973"/>
                <a:gd name="T58" fmla="*/ 1 w 1193"/>
                <a:gd name="T59" fmla="*/ 0 h 973"/>
                <a:gd name="T60" fmla="*/ 1 w 1193"/>
                <a:gd name="T61" fmla="*/ 0 h 973"/>
                <a:gd name="T62" fmla="*/ 1 w 1193"/>
                <a:gd name="T63" fmla="*/ 0 h 973"/>
                <a:gd name="T64" fmla="*/ 1 w 1193"/>
                <a:gd name="T65" fmla="*/ 0 h 973"/>
                <a:gd name="T66" fmla="*/ 1 w 1193"/>
                <a:gd name="T67" fmla="*/ 0 h 973"/>
                <a:gd name="T68" fmla="*/ 1 w 1193"/>
                <a:gd name="T69" fmla="*/ 0 h 973"/>
                <a:gd name="T70" fmla="*/ 1 w 1193"/>
                <a:gd name="T71" fmla="*/ 0 h 973"/>
                <a:gd name="T72" fmla="*/ 1 w 1193"/>
                <a:gd name="T73" fmla="*/ 0 h 973"/>
                <a:gd name="T74" fmla="*/ 1 w 1193"/>
                <a:gd name="T75" fmla="*/ 0 h 973"/>
                <a:gd name="T76" fmla="*/ 1 w 1193"/>
                <a:gd name="T77" fmla="*/ 0 h 973"/>
                <a:gd name="T78" fmla="*/ 1 w 1193"/>
                <a:gd name="T79" fmla="*/ 0 h 973"/>
                <a:gd name="T80" fmla="*/ 1 w 1193"/>
                <a:gd name="T81" fmla="*/ 0 h 973"/>
                <a:gd name="T82" fmla="*/ 1 w 1193"/>
                <a:gd name="T83" fmla="*/ 0 h 973"/>
                <a:gd name="T84" fmla="*/ 1 w 1193"/>
                <a:gd name="T85" fmla="*/ 0 h 973"/>
                <a:gd name="T86" fmla="*/ 0 w 1193"/>
                <a:gd name="T87" fmla="*/ 0 h 9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93"/>
                <a:gd name="T133" fmla="*/ 0 h 973"/>
                <a:gd name="T134" fmla="*/ 1193 w 1193"/>
                <a:gd name="T135" fmla="*/ 973 h 9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93" h="973">
                  <a:moveTo>
                    <a:pt x="0" y="169"/>
                  </a:moveTo>
                  <a:lnTo>
                    <a:pt x="36" y="134"/>
                  </a:lnTo>
                  <a:lnTo>
                    <a:pt x="74" y="106"/>
                  </a:lnTo>
                  <a:lnTo>
                    <a:pt x="120" y="79"/>
                  </a:lnTo>
                  <a:lnTo>
                    <a:pt x="181" y="48"/>
                  </a:lnTo>
                  <a:lnTo>
                    <a:pt x="248" y="21"/>
                  </a:lnTo>
                  <a:lnTo>
                    <a:pt x="320" y="8"/>
                  </a:lnTo>
                  <a:lnTo>
                    <a:pt x="378" y="4"/>
                  </a:lnTo>
                  <a:lnTo>
                    <a:pt x="451" y="0"/>
                  </a:lnTo>
                  <a:lnTo>
                    <a:pt x="542" y="0"/>
                  </a:lnTo>
                  <a:lnTo>
                    <a:pt x="622" y="4"/>
                  </a:lnTo>
                  <a:lnTo>
                    <a:pt x="710" y="17"/>
                  </a:lnTo>
                  <a:lnTo>
                    <a:pt x="764" y="29"/>
                  </a:lnTo>
                  <a:lnTo>
                    <a:pt x="827" y="58"/>
                  </a:lnTo>
                  <a:lnTo>
                    <a:pt x="893" y="89"/>
                  </a:lnTo>
                  <a:lnTo>
                    <a:pt x="935" y="120"/>
                  </a:lnTo>
                  <a:lnTo>
                    <a:pt x="931" y="126"/>
                  </a:lnTo>
                  <a:lnTo>
                    <a:pt x="972" y="202"/>
                  </a:lnTo>
                  <a:lnTo>
                    <a:pt x="976" y="227"/>
                  </a:lnTo>
                  <a:lnTo>
                    <a:pt x="985" y="304"/>
                  </a:lnTo>
                  <a:lnTo>
                    <a:pt x="1010" y="416"/>
                  </a:lnTo>
                  <a:lnTo>
                    <a:pt x="1038" y="532"/>
                  </a:lnTo>
                  <a:lnTo>
                    <a:pt x="1080" y="681"/>
                  </a:lnTo>
                  <a:lnTo>
                    <a:pt x="1143" y="838"/>
                  </a:lnTo>
                  <a:lnTo>
                    <a:pt x="1176" y="923"/>
                  </a:lnTo>
                  <a:lnTo>
                    <a:pt x="1193" y="973"/>
                  </a:lnTo>
                  <a:lnTo>
                    <a:pt x="1130" y="919"/>
                  </a:lnTo>
                  <a:lnTo>
                    <a:pt x="1068" y="869"/>
                  </a:lnTo>
                  <a:lnTo>
                    <a:pt x="976" y="816"/>
                  </a:lnTo>
                  <a:lnTo>
                    <a:pt x="873" y="767"/>
                  </a:lnTo>
                  <a:lnTo>
                    <a:pt x="777" y="730"/>
                  </a:lnTo>
                  <a:lnTo>
                    <a:pt x="677" y="703"/>
                  </a:lnTo>
                  <a:lnTo>
                    <a:pt x="569" y="681"/>
                  </a:lnTo>
                  <a:lnTo>
                    <a:pt x="456" y="677"/>
                  </a:lnTo>
                  <a:lnTo>
                    <a:pt x="344" y="691"/>
                  </a:lnTo>
                  <a:lnTo>
                    <a:pt x="229" y="713"/>
                  </a:lnTo>
                  <a:lnTo>
                    <a:pt x="124" y="744"/>
                  </a:lnTo>
                  <a:lnTo>
                    <a:pt x="128" y="686"/>
                  </a:lnTo>
                  <a:lnTo>
                    <a:pt x="120" y="597"/>
                  </a:lnTo>
                  <a:lnTo>
                    <a:pt x="99" y="493"/>
                  </a:lnTo>
                  <a:lnTo>
                    <a:pt x="78" y="399"/>
                  </a:lnTo>
                  <a:lnTo>
                    <a:pt x="48" y="304"/>
                  </a:lnTo>
                  <a:lnTo>
                    <a:pt x="19" y="219"/>
                  </a:lnTo>
                  <a:lnTo>
                    <a:pt x="0" y="169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359" tIns="24179" rIns="48359" bIns="24179">
              <a:spAutoFit/>
            </a:bodyPr>
            <a:lstStyle/>
            <a:p>
              <a:endParaRPr lang="ru-RU"/>
            </a:p>
          </p:txBody>
        </p:sp>
        <p:sp>
          <p:nvSpPr>
            <p:cNvPr id="1038" name="Freeform 8"/>
            <p:cNvSpPr>
              <a:spLocks/>
            </p:cNvSpPr>
            <p:nvPr/>
          </p:nvSpPr>
          <p:spPr bwMode="auto">
            <a:xfrm>
              <a:off x="485" y="2382"/>
              <a:ext cx="980" cy="254"/>
            </a:xfrm>
            <a:custGeom>
              <a:avLst/>
              <a:gdLst>
                <a:gd name="T0" fmla="*/ 1 w 1532"/>
                <a:gd name="T1" fmla="*/ 0 h 807"/>
                <a:gd name="T2" fmla="*/ 1 w 1532"/>
                <a:gd name="T3" fmla="*/ 0 h 807"/>
                <a:gd name="T4" fmla="*/ 1 w 1532"/>
                <a:gd name="T5" fmla="*/ 0 h 807"/>
                <a:gd name="T6" fmla="*/ 1 w 1532"/>
                <a:gd name="T7" fmla="*/ 0 h 807"/>
                <a:gd name="T8" fmla="*/ 1 w 1532"/>
                <a:gd name="T9" fmla="*/ 0 h 807"/>
                <a:gd name="T10" fmla="*/ 1 w 1532"/>
                <a:gd name="T11" fmla="*/ 0 h 807"/>
                <a:gd name="T12" fmla="*/ 1 w 1532"/>
                <a:gd name="T13" fmla="*/ 0 h 807"/>
                <a:gd name="T14" fmla="*/ 1 w 1532"/>
                <a:gd name="T15" fmla="*/ 0 h 807"/>
                <a:gd name="T16" fmla="*/ 1 w 1532"/>
                <a:gd name="T17" fmla="*/ 0 h 807"/>
                <a:gd name="T18" fmla="*/ 1 w 1532"/>
                <a:gd name="T19" fmla="*/ 0 h 807"/>
                <a:gd name="T20" fmla="*/ 1 w 1532"/>
                <a:gd name="T21" fmla="*/ 0 h 807"/>
                <a:gd name="T22" fmla="*/ 1 w 1532"/>
                <a:gd name="T23" fmla="*/ 0 h 807"/>
                <a:gd name="T24" fmla="*/ 1 w 1532"/>
                <a:gd name="T25" fmla="*/ 0 h 807"/>
                <a:gd name="T26" fmla="*/ 1 w 1532"/>
                <a:gd name="T27" fmla="*/ 0 h 807"/>
                <a:gd name="T28" fmla="*/ 1 w 1532"/>
                <a:gd name="T29" fmla="*/ 0 h 807"/>
                <a:gd name="T30" fmla="*/ 1 w 1532"/>
                <a:gd name="T31" fmla="*/ 0 h 807"/>
                <a:gd name="T32" fmla="*/ 1 w 1532"/>
                <a:gd name="T33" fmla="*/ 0 h 807"/>
                <a:gd name="T34" fmla="*/ 1 w 1532"/>
                <a:gd name="T35" fmla="*/ 0 h 807"/>
                <a:gd name="T36" fmla="*/ 1 w 1532"/>
                <a:gd name="T37" fmla="*/ 0 h 807"/>
                <a:gd name="T38" fmla="*/ 1 w 1532"/>
                <a:gd name="T39" fmla="*/ 0 h 807"/>
                <a:gd name="T40" fmla="*/ 1 w 1532"/>
                <a:gd name="T41" fmla="*/ 0 h 807"/>
                <a:gd name="T42" fmla="*/ 1 w 1532"/>
                <a:gd name="T43" fmla="*/ 0 h 807"/>
                <a:gd name="T44" fmla="*/ 0 w 1532"/>
                <a:gd name="T45" fmla="*/ 0 h 807"/>
                <a:gd name="T46" fmla="*/ 1 w 1532"/>
                <a:gd name="T47" fmla="*/ 0 h 807"/>
                <a:gd name="T48" fmla="*/ 1 w 1532"/>
                <a:gd name="T49" fmla="*/ 0 h 807"/>
                <a:gd name="T50" fmla="*/ 1 w 1532"/>
                <a:gd name="T51" fmla="*/ 0 h 807"/>
                <a:gd name="T52" fmla="*/ 1 w 1532"/>
                <a:gd name="T53" fmla="*/ 0 h 807"/>
                <a:gd name="T54" fmla="*/ 1 w 1532"/>
                <a:gd name="T55" fmla="*/ 0 h 807"/>
                <a:gd name="T56" fmla="*/ 1 w 1532"/>
                <a:gd name="T57" fmla="*/ 0 h 80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32"/>
                <a:gd name="T88" fmla="*/ 0 h 807"/>
                <a:gd name="T89" fmla="*/ 1532 w 1532"/>
                <a:gd name="T90" fmla="*/ 807 h 80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32" h="807">
                  <a:moveTo>
                    <a:pt x="130" y="62"/>
                  </a:moveTo>
                  <a:lnTo>
                    <a:pt x="234" y="26"/>
                  </a:lnTo>
                  <a:lnTo>
                    <a:pt x="330" y="4"/>
                  </a:lnTo>
                  <a:lnTo>
                    <a:pt x="429" y="0"/>
                  </a:lnTo>
                  <a:lnTo>
                    <a:pt x="525" y="8"/>
                  </a:lnTo>
                  <a:lnTo>
                    <a:pt x="600" y="17"/>
                  </a:lnTo>
                  <a:lnTo>
                    <a:pt x="713" y="53"/>
                  </a:lnTo>
                  <a:lnTo>
                    <a:pt x="958" y="129"/>
                  </a:lnTo>
                  <a:lnTo>
                    <a:pt x="1091" y="179"/>
                  </a:lnTo>
                  <a:lnTo>
                    <a:pt x="1302" y="273"/>
                  </a:lnTo>
                  <a:lnTo>
                    <a:pt x="1411" y="393"/>
                  </a:lnTo>
                  <a:lnTo>
                    <a:pt x="1532" y="807"/>
                  </a:lnTo>
                  <a:lnTo>
                    <a:pt x="1510" y="771"/>
                  </a:lnTo>
                  <a:lnTo>
                    <a:pt x="1457" y="741"/>
                  </a:lnTo>
                  <a:lnTo>
                    <a:pt x="1377" y="686"/>
                  </a:lnTo>
                  <a:lnTo>
                    <a:pt x="1257" y="636"/>
                  </a:lnTo>
                  <a:lnTo>
                    <a:pt x="1112" y="591"/>
                  </a:lnTo>
                  <a:lnTo>
                    <a:pt x="921" y="543"/>
                  </a:lnTo>
                  <a:lnTo>
                    <a:pt x="775" y="529"/>
                  </a:lnTo>
                  <a:lnTo>
                    <a:pt x="588" y="520"/>
                  </a:lnTo>
                  <a:lnTo>
                    <a:pt x="392" y="556"/>
                  </a:lnTo>
                  <a:lnTo>
                    <a:pt x="192" y="606"/>
                  </a:lnTo>
                  <a:lnTo>
                    <a:pt x="0" y="653"/>
                  </a:lnTo>
                  <a:lnTo>
                    <a:pt x="38" y="585"/>
                  </a:lnTo>
                  <a:lnTo>
                    <a:pt x="68" y="495"/>
                  </a:lnTo>
                  <a:lnTo>
                    <a:pt x="89" y="408"/>
                  </a:lnTo>
                  <a:lnTo>
                    <a:pt x="109" y="295"/>
                  </a:lnTo>
                  <a:lnTo>
                    <a:pt x="126" y="197"/>
                  </a:lnTo>
                  <a:lnTo>
                    <a:pt x="130" y="6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359" tIns="24179" rIns="48359" bIns="24179">
              <a:spAutoFit/>
            </a:bodyPr>
            <a:lstStyle/>
            <a:p>
              <a:endParaRPr lang="ru-RU"/>
            </a:p>
          </p:txBody>
        </p:sp>
        <p:sp>
          <p:nvSpPr>
            <p:cNvPr id="1039" name="Freeform 9"/>
            <p:cNvSpPr>
              <a:spLocks/>
            </p:cNvSpPr>
            <p:nvPr/>
          </p:nvSpPr>
          <p:spPr bwMode="auto">
            <a:xfrm>
              <a:off x="1705" y="2340"/>
              <a:ext cx="138" cy="254"/>
            </a:xfrm>
            <a:custGeom>
              <a:avLst/>
              <a:gdLst>
                <a:gd name="T0" fmla="*/ 1 w 216"/>
                <a:gd name="T1" fmla="*/ 0 h 686"/>
                <a:gd name="T2" fmla="*/ 1 w 216"/>
                <a:gd name="T3" fmla="*/ 0 h 686"/>
                <a:gd name="T4" fmla="*/ 1 w 216"/>
                <a:gd name="T5" fmla="*/ 0 h 686"/>
                <a:gd name="T6" fmla="*/ 1 w 216"/>
                <a:gd name="T7" fmla="*/ 0 h 686"/>
                <a:gd name="T8" fmla="*/ 1 w 216"/>
                <a:gd name="T9" fmla="*/ 0 h 686"/>
                <a:gd name="T10" fmla="*/ 1 w 216"/>
                <a:gd name="T11" fmla="*/ 0 h 686"/>
                <a:gd name="T12" fmla="*/ 1 w 216"/>
                <a:gd name="T13" fmla="*/ 0 h 686"/>
                <a:gd name="T14" fmla="*/ 0 w 216"/>
                <a:gd name="T15" fmla="*/ 0 h 686"/>
                <a:gd name="T16" fmla="*/ 1 w 216"/>
                <a:gd name="T17" fmla="*/ 0 h 686"/>
                <a:gd name="T18" fmla="*/ 1 w 216"/>
                <a:gd name="T19" fmla="*/ 0 h 686"/>
                <a:gd name="T20" fmla="*/ 1 w 216"/>
                <a:gd name="T21" fmla="*/ 0 h 6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6"/>
                <a:gd name="T34" fmla="*/ 0 h 686"/>
                <a:gd name="T35" fmla="*/ 216 w 216"/>
                <a:gd name="T36" fmla="*/ 686 h 6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6" h="686">
                  <a:moveTo>
                    <a:pt x="208" y="673"/>
                  </a:moveTo>
                  <a:lnTo>
                    <a:pt x="216" y="615"/>
                  </a:lnTo>
                  <a:lnTo>
                    <a:pt x="216" y="493"/>
                  </a:lnTo>
                  <a:lnTo>
                    <a:pt x="216" y="351"/>
                  </a:lnTo>
                  <a:lnTo>
                    <a:pt x="204" y="231"/>
                  </a:lnTo>
                  <a:lnTo>
                    <a:pt x="194" y="103"/>
                  </a:lnTo>
                  <a:lnTo>
                    <a:pt x="74" y="58"/>
                  </a:lnTo>
                  <a:lnTo>
                    <a:pt x="0" y="0"/>
                  </a:lnTo>
                  <a:lnTo>
                    <a:pt x="11" y="163"/>
                  </a:lnTo>
                  <a:lnTo>
                    <a:pt x="83" y="450"/>
                  </a:lnTo>
                  <a:lnTo>
                    <a:pt x="207" y="686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359" tIns="24179" rIns="48359" bIns="24179">
              <a:spAutoFit/>
            </a:bodyPr>
            <a:lstStyle/>
            <a:p>
              <a:endParaRPr lang="ru-RU"/>
            </a:p>
          </p:txBody>
        </p:sp>
        <p:sp>
          <p:nvSpPr>
            <p:cNvPr id="1040" name="Freeform 10"/>
            <p:cNvSpPr>
              <a:spLocks/>
            </p:cNvSpPr>
            <p:nvPr/>
          </p:nvSpPr>
          <p:spPr bwMode="auto">
            <a:xfrm>
              <a:off x="1083" y="1827"/>
              <a:ext cx="166" cy="254"/>
            </a:xfrm>
            <a:custGeom>
              <a:avLst/>
              <a:gdLst>
                <a:gd name="T0" fmla="*/ 0 w 256"/>
                <a:gd name="T1" fmla="*/ 0 h 776"/>
                <a:gd name="T2" fmla="*/ 1 w 256"/>
                <a:gd name="T3" fmla="*/ 0 h 776"/>
                <a:gd name="T4" fmla="*/ 1 w 256"/>
                <a:gd name="T5" fmla="*/ 0 h 776"/>
                <a:gd name="T6" fmla="*/ 1 w 256"/>
                <a:gd name="T7" fmla="*/ 0 h 776"/>
                <a:gd name="T8" fmla="*/ 1 w 256"/>
                <a:gd name="T9" fmla="*/ 0 h 776"/>
                <a:gd name="T10" fmla="*/ 1 w 256"/>
                <a:gd name="T11" fmla="*/ 0 h 776"/>
                <a:gd name="T12" fmla="*/ 1 w 256"/>
                <a:gd name="T13" fmla="*/ 0 h 776"/>
                <a:gd name="T14" fmla="*/ 1 w 256"/>
                <a:gd name="T15" fmla="*/ 0 h 776"/>
                <a:gd name="T16" fmla="*/ 1 w 256"/>
                <a:gd name="T17" fmla="*/ 0 h 776"/>
                <a:gd name="T18" fmla="*/ 1 w 256"/>
                <a:gd name="T19" fmla="*/ 0 h 776"/>
                <a:gd name="T20" fmla="*/ 1 w 256"/>
                <a:gd name="T21" fmla="*/ 0 h 776"/>
                <a:gd name="T22" fmla="*/ 1 w 256"/>
                <a:gd name="T23" fmla="*/ 0 h 776"/>
                <a:gd name="T24" fmla="*/ 1 w 256"/>
                <a:gd name="T25" fmla="*/ 0 h 776"/>
                <a:gd name="T26" fmla="*/ 1 w 256"/>
                <a:gd name="T27" fmla="*/ 0 h 776"/>
                <a:gd name="T28" fmla="*/ 1 w 256"/>
                <a:gd name="T29" fmla="*/ 0 h 776"/>
                <a:gd name="T30" fmla="*/ 1 w 256"/>
                <a:gd name="T31" fmla="*/ 0 h 776"/>
                <a:gd name="T32" fmla="*/ 1 w 256"/>
                <a:gd name="T33" fmla="*/ 0 h 776"/>
                <a:gd name="T34" fmla="*/ 1 w 256"/>
                <a:gd name="T35" fmla="*/ 0 h 776"/>
                <a:gd name="T36" fmla="*/ 1 w 256"/>
                <a:gd name="T37" fmla="*/ 0 h 776"/>
                <a:gd name="T38" fmla="*/ 1 w 256"/>
                <a:gd name="T39" fmla="*/ 0 h 776"/>
                <a:gd name="T40" fmla="*/ 1 w 256"/>
                <a:gd name="T41" fmla="*/ 0 h 776"/>
                <a:gd name="T42" fmla="*/ 1 w 256"/>
                <a:gd name="T43" fmla="*/ 0 h 776"/>
                <a:gd name="T44" fmla="*/ 0 w 256"/>
                <a:gd name="T45" fmla="*/ 0 h 7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6"/>
                <a:gd name="T70" fmla="*/ 0 h 776"/>
                <a:gd name="T71" fmla="*/ 256 w 256"/>
                <a:gd name="T72" fmla="*/ 776 h 77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6" h="776">
                  <a:moveTo>
                    <a:pt x="0" y="0"/>
                  </a:moveTo>
                  <a:lnTo>
                    <a:pt x="41" y="35"/>
                  </a:lnTo>
                  <a:lnTo>
                    <a:pt x="74" y="54"/>
                  </a:lnTo>
                  <a:lnTo>
                    <a:pt x="89" y="68"/>
                  </a:lnTo>
                  <a:lnTo>
                    <a:pt x="111" y="82"/>
                  </a:lnTo>
                  <a:lnTo>
                    <a:pt x="136" y="90"/>
                  </a:lnTo>
                  <a:lnTo>
                    <a:pt x="164" y="99"/>
                  </a:lnTo>
                  <a:lnTo>
                    <a:pt x="214" y="104"/>
                  </a:lnTo>
                  <a:lnTo>
                    <a:pt x="256" y="107"/>
                  </a:lnTo>
                  <a:lnTo>
                    <a:pt x="244" y="224"/>
                  </a:lnTo>
                  <a:lnTo>
                    <a:pt x="218" y="392"/>
                  </a:lnTo>
                  <a:lnTo>
                    <a:pt x="214" y="494"/>
                  </a:lnTo>
                  <a:lnTo>
                    <a:pt x="218" y="533"/>
                  </a:lnTo>
                  <a:lnTo>
                    <a:pt x="214" y="597"/>
                  </a:lnTo>
                  <a:lnTo>
                    <a:pt x="227" y="776"/>
                  </a:lnTo>
                  <a:lnTo>
                    <a:pt x="186" y="687"/>
                  </a:lnTo>
                  <a:lnTo>
                    <a:pt x="133" y="547"/>
                  </a:lnTo>
                  <a:lnTo>
                    <a:pt x="86" y="405"/>
                  </a:lnTo>
                  <a:lnTo>
                    <a:pt x="65" y="323"/>
                  </a:lnTo>
                  <a:lnTo>
                    <a:pt x="53" y="283"/>
                  </a:lnTo>
                  <a:lnTo>
                    <a:pt x="41" y="234"/>
                  </a:lnTo>
                  <a:lnTo>
                    <a:pt x="4" y="99"/>
                  </a:lnTo>
                  <a:lnTo>
                    <a:pt x="0" y="6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359" tIns="24179" rIns="48359" bIns="24179">
              <a:spAutoFit/>
            </a:bodyPr>
            <a:lstStyle/>
            <a:p>
              <a:endParaRPr lang="ru-RU"/>
            </a:p>
          </p:txBody>
        </p:sp>
        <p:sp>
          <p:nvSpPr>
            <p:cNvPr id="1041" name="Freeform 11"/>
            <p:cNvSpPr>
              <a:spLocks/>
            </p:cNvSpPr>
            <p:nvPr/>
          </p:nvSpPr>
          <p:spPr bwMode="auto">
            <a:xfrm>
              <a:off x="1792" y="2104"/>
              <a:ext cx="248" cy="254"/>
            </a:xfrm>
            <a:custGeom>
              <a:avLst/>
              <a:gdLst>
                <a:gd name="T0" fmla="*/ 1 w 387"/>
                <a:gd name="T1" fmla="*/ 0 h 747"/>
                <a:gd name="T2" fmla="*/ 1 w 387"/>
                <a:gd name="T3" fmla="*/ 0 h 747"/>
                <a:gd name="T4" fmla="*/ 1 w 387"/>
                <a:gd name="T5" fmla="*/ 0 h 747"/>
                <a:gd name="T6" fmla="*/ 1 w 387"/>
                <a:gd name="T7" fmla="*/ 0 h 747"/>
                <a:gd name="T8" fmla="*/ 1 w 387"/>
                <a:gd name="T9" fmla="*/ 0 h 747"/>
                <a:gd name="T10" fmla="*/ 1 w 387"/>
                <a:gd name="T11" fmla="*/ 0 h 747"/>
                <a:gd name="T12" fmla="*/ 1 w 387"/>
                <a:gd name="T13" fmla="*/ 0 h 747"/>
                <a:gd name="T14" fmla="*/ 1 w 387"/>
                <a:gd name="T15" fmla="*/ 0 h 747"/>
                <a:gd name="T16" fmla="*/ 1 w 387"/>
                <a:gd name="T17" fmla="*/ 0 h 747"/>
                <a:gd name="T18" fmla="*/ 1 w 387"/>
                <a:gd name="T19" fmla="*/ 0 h 747"/>
                <a:gd name="T20" fmla="*/ 1 w 387"/>
                <a:gd name="T21" fmla="*/ 0 h 747"/>
                <a:gd name="T22" fmla="*/ 1 w 387"/>
                <a:gd name="T23" fmla="*/ 0 h 747"/>
                <a:gd name="T24" fmla="*/ 0 w 387"/>
                <a:gd name="T25" fmla="*/ 0 h 747"/>
                <a:gd name="T26" fmla="*/ 1 w 387"/>
                <a:gd name="T27" fmla="*/ 0 h 747"/>
                <a:gd name="T28" fmla="*/ 1 w 387"/>
                <a:gd name="T29" fmla="*/ 0 h 747"/>
                <a:gd name="T30" fmla="*/ 1 w 387"/>
                <a:gd name="T31" fmla="*/ 0 h 747"/>
                <a:gd name="T32" fmla="*/ 1 w 387"/>
                <a:gd name="T33" fmla="*/ 0 h 747"/>
                <a:gd name="T34" fmla="*/ 1 w 387"/>
                <a:gd name="T35" fmla="*/ 0 h 747"/>
                <a:gd name="T36" fmla="*/ 1 w 387"/>
                <a:gd name="T37" fmla="*/ 0 h 747"/>
                <a:gd name="T38" fmla="*/ 1 w 387"/>
                <a:gd name="T39" fmla="*/ 0 h 747"/>
                <a:gd name="T40" fmla="*/ 1 w 387"/>
                <a:gd name="T41" fmla="*/ 0 h 747"/>
                <a:gd name="T42" fmla="*/ 1 w 387"/>
                <a:gd name="T43" fmla="*/ 0 h 747"/>
                <a:gd name="T44" fmla="*/ 1 w 387"/>
                <a:gd name="T45" fmla="*/ 0 h 747"/>
                <a:gd name="T46" fmla="*/ 1 w 387"/>
                <a:gd name="T47" fmla="*/ 0 h 747"/>
                <a:gd name="T48" fmla="*/ 1 w 387"/>
                <a:gd name="T49" fmla="*/ 0 h 747"/>
                <a:gd name="T50" fmla="*/ 1 w 387"/>
                <a:gd name="T51" fmla="*/ 0 h 747"/>
                <a:gd name="T52" fmla="*/ 1 w 387"/>
                <a:gd name="T53" fmla="*/ 0 h 7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87"/>
                <a:gd name="T82" fmla="*/ 0 h 747"/>
                <a:gd name="T83" fmla="*/ 387 w 387"/>
                <a:gd name="T84" fmla="*/ 747 h 74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87" h="747">
                  <a:moveTo>
                    <a:pt x="387" y="686"/>
                  </a:moveTo>
                  <a:lnTo>
                    <a:pt x="303" y="660"/>
                  </a:lnTo>
                  <a:lnTo>
                    <a:pt x="232" y="660"/>
                  </a:lnTo>
                  <a:lnTo>
                    <a:pt x="158" y="663"/>
                  </a:lnTo>
                  <a:lnTo>
                    <a:pt x="86" y="694"/>
                  </a:lnTo>
                  <a:lnTo>
                    <a:pt x="59" y="747"/>
                  </a:lnTo>
                  <a:lnTo>
                    <a:pt x="36" y="655"/>
                  </a:lnTo>
                  <a:lnTo>
                    <a:pt x="30" y="591"/>
                  </a:lnTo>
                  <a:lnTo>
                    <a:pt x="13" y="498"/>
                  </a:lnTo>
                  <a:lnTo>
                    <a:pt x="11" y="403"/>
                  </a:lnTo>
                  <a:lnTo>
                    <a:pt x="11" y="299"/>
                  </a:lnTo>
                  <a:lnTo>
                    <a:pt x="4" y="206"/>
                  </a:lnTo>
                  <a:lnTo>
                    <a:pt x="0" y="116"/>
                  </a:lnTo>
                  <a:lnTo>
                    <a:pt x="13" y="56"/>
                  </a:lnTo>
                  <a:lnTo>
                    <a:pt x="79" y="26"/>
                  </a:lnTo>
                  <a:lnTo>
                    <a:pt x="199" y="12"/>
                  </a:lnTo>
                  <a:lnTo>
                    <a:pt x="269" y="0"/>
                  </a:lnTo>
                  <a:lnTo>
                    <a:pt x="370" y="21"/>
                  </a:lnTo>
                  <a:lnTo>
                    <a:pt x="336" y="94"/>
                  </a:lnTo>
                  <a:lnTo>
                    <a:pt x="333" y="170"/>
                  </a:lnTo>
                  <a:lnTo>
                    <a:pt x="324" y="237"/>
                  </a:lnTo>
                  <a:lnTo>
                    <a:pt x="324" y="299"/>
                  </a:lnTo>
                  <a:lnTo>
                    <a:pt x="320" y="378"/>
                  </a:lnTo>
                  <a:lnTo>
                    <a:pt x="333" y="451"/>
                  </a:lnTo>
                  <a:lnTo>
                    <a:pt x="345" y="525"/>
                  </a:lnTo>
                  <a:lnTo>
                    <a:pt x="365" y="597"/>
                  </a:lnTo>
                  <a:lnTo>
                    <a:pt x="387" y="686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359" tIns="24179" rIns="48359" bIns="24179">
              <a:spAutoFit/>
            </a:bodyPr>
            <a:lstStyle/>
            <a:p>
              <a:endParaRPr lang="ru-RU"/>
            </a:p>
          </p:txBody>
        </p:sp>
        <p:sp>
          <p:nvSpPr>
            <p:cNvPr id="1042" name="Freeform 12"/>
            <p:cNvSpPr>
              <a:spLocks/>
            </p:cNvSpPr>
            <p:nvPr/>
          </p:nvSpPr>
          <p:spPr bwMode="auto">
            <a:xfrm>
              <a:off x="1826" y="2472"/>
              <a:ext cx="282" cy="254"/>
            </a:xfrm>
            <a:custGeom>
              <a:avLst/>
              <a:gdLst>
                <a:gd name="T0" fmla="*/ 1 w 441"/>
                <a:gd name="T1" fmla="*/ 1 h 487"/>
                <a:gd name="T2" fmla="*/ 1 w 441"/>
                <a:gd name="T3" fmla="*/ 1 h 487"/>
                <a:gd name="T4" fmla="*/ 1 w 441"/>
                <a:gd name="T5" fmla="*/ 1 h 487"/>
                <a:gd name="T6" fmla="*/ 1 w 441"/>
                <a:gd name="T7" fmla="*/ 1 h 487"/>
                <a:gd name="T8" fmla="*/ 1 w 441"/>
                <a:gd name="T9" fmla="*/ 1 h 487"/>
                <a:gd name="T10" fmla="*/ 1 w 441"/>
                <a:gd name="T11" fmla="*/ 1 h 487"/>
                <a:gd name="T12" fmla="*/ 1 w 441"/>
                <a:gd name="T13" fmla="*/ 0 h 487"/>
                <a:gd name="T14" fmla="*/ 1 w 441"/>
                <a:gd name="T15" fmla="*/ 1 h 487"/>
                <a:gd name="T16" fmla="*/ 1 w 441"/>
                <a:gd name="T17" fmla="*/ 1 h 487"/>
                <a:gd name="T18" fmla="*/ 0 w 441"/>
                <a:gd name="T19" fmla="*/ 1 h 487"/>
                <a:gd name="T20" fmla="*/ 1 w 441"/>
                <a:gd name="T21" fmla="*/ 1 h 487"/>
                <a:gd name="T22" fmla="*/ 1 w 441"/>
                <a:gd name="T23" fmla="*/ 1 h 487"/>
                <a:gd name="T24" fmla="*/ 1 w 441"/>
                <a:gd name="T25" fmla="*/ 1 h 487"/>
                <a:gd name="T26" fmla="*/ 1 w 441"/>
                <a:gd name="T27" fmla="*/ 1 h 487"/>
                <a:gd name="T28" fmla="*/ 1 w 441"/>
                <a:gd name="T29" fmla="*/ 1 h 487"/>
                <a:gd name="T30" fmla="*/ 1 w 441"/>
                <a:gd name="T31" fmla="*/ 1 h 487"/>
                <a:gd name="T32" fmla="*/ 1 w 441"/>
                <a:gd name="T33" fmla="*/ 1 h 487"/>
                <a:gd name="T34" fmla="*/ 1 w 441"/>
                <a:gd name="T35" fmla="*/ 1 h 487"/>
                <a:gd name="T36" fmla="*/ 1 w 441"/>
                <a:gd name="T37" fmla="*/ 1 h 487"/>
                <a:gd name="T38" fmla="*/ 1 w 441"/>
                <a:gd name="T39" fmla="*/ 1 h 487"/>
                <a:gd name="T40" fmla="*/ 1 w 441"/>
                <a:gd name="T41" fmla="*/ 1 h 4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1"/>
                <a:gd name="T64" fmla="*/ 0 h 487"/>
                <a:gd name="T65" fmla="*/ 441 w 441"/>
                <a:gd name="T66" fmla="*/ 487 h 4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1" h="487">
                  <a:moveTo>
                    <a:pt x="441" y="487"/>
                  </a:moveTo>
                  <a:lnTo>
                    <a:pt x="384" y="296"/>
                  </a:lnTo>
                  <a:lnTo>
                    <a:pt x="358" y="152"/>
                  </a:lnTo>
                  <a:lnTo>
                    <a:pt x="332" y="39"/>
                  </a:lnTo>
                  <a:lnTo>
                    <a:pt x="251" y="12"/>
                  </a:lnTo>
                  <a:lnTo>
                    <a:pt x="206" y="3"/>
                  </a:lnTo>
                  <a:lnTo>
                    <a:pt x="156" y="0"/>
                  </a:lnTo>
                  <a:lnTo>
                    <a:pt x="104" y="8"/>
                  </a:lnTo>
                  <a:lnTo>
                    <a:pt x="51" y="21"/>
                  </a:lnTo>
                  <a:lnTo>
                    <a:pt x="0" y="56"/>
                  </a:lnTo>
                  <a:lnTo>
                    <a:pt x="20" y="150"/>
                  </a:lnTo>
                  <a:lnTo>
                    <a:pt x="16" y="250"/>
                  </a:lnTo>
                  <a:lnTo>
                    <a:pt x="14" y="328"/>
                  </a:lnTo>
                  <a:lnTo>
                    <a:pt x="18" y="378"/>
                  </a:lnTo>
                  <a:lnTo>
                    <a:pt x="20" y="446"/>
                  </a:lnTo>
                  <a:lnTo>
                    <a:pt x="22" y="446"/>
                  </a:lnTo>
                  <a:lnTo>
                    <a:pt x="89" y="427"/>
                  </a:lnTo>
                  <a:lnTo>
                    <a:pt x="197" y="417"/>
                  </a:lnTo>
                  <a:lnTo>
                    <a:pt x="293" y="417"/>
                  </a:lnTo>
                  <a:lnTo>
                    <a:pt x="372" y="430"/>
                  </a:lnTo>
                  <a:lnTo>
                    <a:pt x="431" y="440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359" tIns="24179" rIns="48359" bIns="24179">
              <a:spAutoFit/>
            </a:bodyPr>
            <a:lstStyle/>
            <a:p>
              <a:endParaRPr lang="ru-RU"/>
            </a:p>
          </p:txBody>
        </p:sp>
        <p:sp>
          <p:nvSpPr>
            <p:cNvPr id="1043" name="Freeform 13"/>
            <p:cNvSpPr>
              <a:spLocks/>
            </p:cNvSpPr>
            <p:nvPr/>
          </p:nvSpPr>
          <p:spPr bwMode="auto">
            <a:xfrm>
              <a:off x="1117" y="2709"/>
              <a:ext cx="354" cy="254"/>
            </a:xfrm>
            <a:custGeom>
              <a:avLst/>
              <a:gdLst>
                <a:gd name="T0" fmla="*/ 0 w 552"/>
                <a:gd name="T1" fmla="*/ 1 h 375"/>
                <a:gd name="T2" fmla="*/ 1 w 552"/>
                <a:gd name="T3" fmla="*/ 1 h 375"/>
                <a:gd name="T4" fmla="*/ 1 w 552"/>
                <a:gd name="T5" fmla="*/ 1 h 375"/>
                <a:gd name="T6" fmla="*/ 1 w 552"/>
                <a:gd name="T7" fmla="*/ 1 h 375"/>
                <a:gd name="T8" fmla="*/ 1 w 552"/>
                <a:gd name="T9" fmla="*/ 1 h 375"/>
                <a:gd name="T10" fmla="*/ 1 w 552"/>
                <a:gd name="T11" fmla="*/ 1 h 375"/>
                <a:gd name="T12" fmla="*/ 1 w 552"/>
                <a:gd name="T13" fmla="*/ 1 h 375"/>
                <a:gd name="T14" fmla="*/ 1 w 552"/>
                <a:gd name="T15" fmla="*/ 1 h 375"/>
                <a:gd name="T16" fmla="*/ 1 w 552"/>
                <a:gd name="T17" fmla="*/ 1 h 375"/>
                <a:gd name="T18" fmla="*/ 1 w 552"/>
                <a:gd name="T19" fmla="*/ 1 h 375"/>
                <a:gd name="T20" fmla="*/ 1 w 552"/>
                <a:gd name="T21" fmla="*/ 1 h 375"/>
                <a:gd name="T22" fmla="*/ 1 w 552"/>
                <a:gd name="T23" fmla="*/ 1 h 375"/>
                <a:gd name="T24" fmla="*/ 1 w 552"/>
                <a:gd name="T25" fmla="*/ 1 h 375"/>
                <a:gd name="T26" fmla="*/ 0 w 552"/>
                <a:gd name="T27" fmla="*/ 0 h 3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52"/>
                <a:gd name="T43" fmla="*/ 0 h 375"/>
                <a:gd name="T44" fmla="*/ 552 w 552"/>
                <a:gd name="T45" fmla="*/ 375 h 37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52" h="375">
                  <a:moveTo>
                    <a:pt x="0" y="2"/>
                  </a:moveTo>
                  <a:lnTo>
                    <a:pt x="19" y="375"/>
                  </a:lnTo>
                  <a:lnTo>
                    <a:pt x="82" y="336"/>
                  </a:lnTo>
                  <a:lnTo>
                    <a:pt x="132" y="297"/>
                  </a:lnTo>
                  <a:lnTo>
                    <a:pt x="224" y="280"/>
                  </a:lnTo>
                  <a:lnTo>
                    <a:pt x="299" y="297"/>
                  </a:lnTo>
                  <a:lnTo>
                    <a:pt x="382" y="306"/>
                  </a:lnTo>
                  <a:lnTo>
                    <a:pt x="487" y="319"/>
                  </a:lnTo>
                  <a:lnTo>
                    <a:pt x="547" y="284"/>
                  </a:lnTo>
                  <a:lnTo>
                    <a:pt x="552" y="223"/>
                  </a:lnTo>
                  <a:lnTo>
                    <a:pt x="489" y="194"/>
                  </a:lnTo>
                  <a:lnTo>
                    <a:pt x="344" y="99"/>
                  </a:lnTo>
                  <a:lnTo>
                    <a:pt x="187" y="52"/>
                  </a:lnTo>
                  <a:lnTo>
                    <a:pt x="0" y="0"/>
                  </a:lnTo>
                </a:path>
              </a:pathLst>
            </a:custGeom>
            <a:solidFill>
              <a:srgbClr val="CC0000"/>
            </a:solidFill>
            <a:ln w="6350" cap="rnd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lIns="48359" tIns="24179" rIns="48359" bIns="24179">
              <a:spAutoFit/>
            </a:bodyPr>
            <a:lstStyle/>
            <a:p>
              <a:endParaRPr lang="ru-RU"/>
            </a:p>
          </p:txBody>
        </p:sp>
        <p:sp>
          <p:nvSpPr>
            <p:cNvPr id="1044" name="Freeform 14"/>
            <p:cNvSpPr>
              <a:spLocks/>
            </p:cNvSpPr>
            <p:nvPr/>
          </p:nvSpPr>
          <p:spPr bwMode="auto">
            <a:xfrm>
              <a:off x="1784" y="2898"/>
              <a:ext cx="73" cy="254"/>
            </a:xfrm>
            <a:custGeom>
              <a:avLst/>
              <a:gdLst>
                <a:gd name="T0" fmla="*/ 0 w 84"/>
                <a:gd name="T1" fmla="*/ 1 h 196"/>
                <a:gd name="T2" fmla="*/ 1 w 84"/>
                <a:gd name="T3" fmla="*/ 0 h 196"/>
                <a:gd name="T4" fmla="*/ 1 w 84"/>
                <a:gd name="T5" fmla="*/ 1 h 196"/>
                <a:gd name="T6" fmla="*/ 1 w 84"/>
                <a:gd name="T7" fmla="*/ 1 h 196"/>
                <a:gd name="T8" fmla="*/ 1 w 84"/>
                <a:gd name="T9" fmla="*/ 1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196"/>
                <a:gd name="T17" fmla="*/ 84 w 84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196">
                  <a:moveTo>
                    <a:pt x="0" y="196"/>
                  </a:moveTo>
                  <a:lnTo>
                    <a:pt x="4" y="0"/>
                  </a:lnTo>
                  <a:lnTo>
                    <a:pt x="84" y="132"/>
                  </a:lnTo>
                  <a:lnTo>
                    <a:pt x="21" y="172"/>
                  </a:lnTo>
                  <a:lnTo>
                    <a:pt x="12" y="186"/>
                  </a:lnTo>
                </a:path>
              </a:pathLst>
            </a:custGeom>
            <a:solidFill>
              <a:srgbClr val="CC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lIns="48359" tIns="24179" rIns="48359" bIns="24179">
              <a:spAutoFit/>
            </a:bodyPr>
            <a:lstStyle/>
            <a:p>
              <a:endParaRPr lang="ru-RU"/>
            </a:p>
          </p:txBody>
        </p:sp>
        <p:sp>
          <p:nvSpPr>
            <p:cNvPr id="1045" name="Freeform 15"/>
            <p:cNvSpPr>
              <a:spLocks/>
            </p:cNvSpPr>
            <p:nvPr/>
          </p:nvSpPr>
          <p:spPr bwMode="auto">
            <a:xfrm>
              <a:off x="1131" y="2611"/>
              <a:ext cx="721" cy="254"/>
            </a:xfrm>
            <a:custGeom>
              <a:avLst/>
              <a:gdLst>
                <a:gd name="T0" fmla="*/ 1 w 1129"/>
                <a:gd name="T1" fmla="*/ 0 h 632"/>
                <a:gd name="T2" fmla="*/ 1 w 1129"/>
                <a:gd name="T3" fmla="*/ 0 h 632"/>
                <a:gd name="T4" fmla="*/ 1 w 1129"/>
                <a:gd name="T5" fmla="*/ 0 h 632"/>
                <a:gd name="T6" fmla="*/ 1 w 1129"/>
                <a:gd name="T7" fmla="*/ 0 h 632"/>
                <a:gd name="T8" fmla="*/ 1 w 1129"/>
                <a:gd name="T9" fmla="*/ 0 h 632"/>
                <a:gd name="T10" fmla="*/ 1 w 1129"/>
                <a:gd name="T11" fmla="*/ 0 h 632"/>
                <a:gd name="T12" fmla="*/ 1 w 1129"/>
                <a:gd name="T13" fmla="*/ 0 h 632"/>
                <a:gd name="T14" fmla="*/ 1 w 1129"/>
                <a:gd name="T15" fmla="*/ 0 h 632"/>
                <a:gd name="T16" fmla="*/ 1 w 1129"/>
                <a:gd name="T17" fmla="*/ 0 h 632"/>
                <a:gd name="T18" fmla="*/ 1 w 1129"/>
                <a:gd name="T19" fmla="*/ 0 h 632"/>
                <a:gd name="T20" fmla="*/ 1 w 1129"/>
                <a:gd name="T21" fmla="*/ 0 h 632"/>
                <a:gd name="T22" fmla="*/ 1 w 1129"/>
                <a:gd name="T23" fmla="*/ 0 h 632"/>
                <a:gd name="T24" fmla="*/ 1 w 1129"/>
                <a:gd name="T25" fmla="*/ 0 h 632"/>
                <a:gd name="T26" fmla="*/ 1 w 1129"/>
                <a:gd name="T27" fmla="*/ 0 h 632"/>
                <a:gd name="T28" fmla="*/ 1 w 1129"/>
                <a:gd name="T29" fmla="*/ 0 h 632"/>
                <a:gd name="T30" fmla="*/ 1 w 1129"/>
                <a:gd name="T31" fmla="*/ 0 h 632"/>
                <a:gd name="T32" fmla="*/ 1 w 1129"/>
                <a:gd name="T33" fmla="*/ 0 h 632"/>
                <a:gd name="T34" fmla="*/ 1 w 1129"/>
                <a:gd name="T35" fmla="*/ 0 h 632"/>
                <a:gd name="T36" fmla="*/ 1 w 1129"/>
                <a:gd name="T37" fmla="*/ 0 h 632"/>
                <a:gd name="T38" fmla="*/ 1 w 1129"/>
                <a:gd name="T39" fmla="*/ 0 h 632"/>
                <a:gd name="T40" fmla="*/ 0 w 1129"/>
                <a:gd name="T41" fmla="*/ 0 h 632"/>
                <a:gd name="T42" fmla="*/ 1 w 1129"/>
                <a:gd name="T43" fmla="*/ 0 h 632"/>
                <a:gd name="T44" fmla="*/ 1 w 1129"/>
                <a:gd name="T45" fmla="*/ 0 h 632"/>
                <a:gd name="T46" fmla="*/ 1 w 1129"/>
                <a:gd name="T47" fmla="*/ 0 h 632"/>
                <a:gd name="T48" fmla="*/ 1 w 1129"/>
                <a:gd name="T49" fmla="*/ 0 h 632"/>
                <a:gd name="T50" fmla="*/ 1 w 1129"/>
                <a:gd name="T51" fmla="*/ 0 h 632"/>
                <a:gd name="T52" fmla="*/ 1 w 1129"/>
                <a:gd name="T53" fmla="*/ 0 h 632"/>
                <a:gd name="T54" fmla="*/ 1 w 1129"/>
                <a:gd name="T55" fmla="*/ 0 h 632"/>
                <a:gd name="T56" fmla="*/ 1 w 1129"/>
                <a:gd name="T57" fmla="*/ 0 h 632"/>
                <a:gd name="T58" fmla="*/ 1 w 1129"/>
                <a:gd name="T59" fmla="*/ 0 h 632"/>
                <a:gd name="T60" fmla="*/ 1 w 1129"/>
                <a:gd name="T61" fmla="*/ 0 h 632"/>
                <a:gd name="T62" fmla="*/ 1 w 1129"/>
                <a:gd name="T63" fmla="*/ 0 h 632"/>
                <a:gd name="T64" fmla="*/ 1 w 1129"/>
                <a:gd name="T65" fmla="*/ 0 h 632"/>
                <a:gd name="T66" fmla="*/ 1 w 1129"/>
                <a:gd name="T67" fmla="*/ 0 h 632"/>
                <a:gd name="T68" fmla="*/ 1 w 1129"/>
                <a:gd name="T69" fmla="*/ 0 h 632"/>
                <a:gd name="T70" fmla="*/ 1 w 1129"/>
                <a:gd name="T71" fmla="*/ 0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29"/>
                <a:gd name="T109" fmla="*/ 0 h 632"/>
                <a:gd name="T110" fmla="*/ 1129 w 1129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29" h="632">
                  <a:moveTo>
                    <a:pt x="1121" y="622"/>
                  </a:moveTo>
                  <a:lnTo>
                    <a:pt x="1129" y="550"/>
                  </a:lnTo>
                  <a:lnTo>
                    <a:pt x="1123" y="422"/>
                  </a:lnTo>
                  <a:lnTo>
                    <a:pt x="1123" y="350"/>
                  </a:lnTo>
                  <a:lnTo>
                    <a:pt x="1123" y="262"/>
                  </a:lnTo>
                  <a:lnTo>
                    <a:pt x="1113" y="216"/>
                  </a:lnTo>
                  <a:lnTo>
                    <a:pt x="1089" y="176"/>
                  </a:lnTo>
                  <a:lnTo>
                    <a:pt x="1051" y="152"/>
                  </a:lnTo>
                  <a:lnTo>
                    <a:pt x="918" y="81"/>
                  </a:lnTo>
                  <a:lnTo>
                    <a:pt x="798" y="35"/>
                  </a:lnTo>
                  <a:lnTo>
                    <a:pt x="706" y="17"/>
                  </a:lnTo>
                  <a:lnTo>
                    <a:pt x="573" y="0"/>
                  </a:lnTo>
                  <a:lnTo>
                    <a:pt x="453" y="0"/>
                  </a:lnTo>
                  <a:lnTo>
                    <a:pt x="407" y="8"/>
                  </a:lnTo>
                  <a:lnTo>
                    <a:pt x="510" y="394"/>
                  </a:lnTo>
                  <a:lnTo>
                    <a:pt x="510" y="452"/>
                  </a:lnTo>
                  <a:lnTo>
                    <a:pt x="482" y="475"/>
                  </a:lnTo>
                  <a:lnTo>
                    <a:pt x="378" y="465"/>
                  </a:lnTo>
                  <a:lnTo>
                    <a:pt x="152" y="438"/>
                  </a:lnTo>
                  <a:lnTo>
                    <a:pt x="58" y="478"/>
                  </a:lnTo>
                  <a:lnTo>
                    <a:pt x="0" y="542"/>
                  </a:lnTo>
                  <a:lnTo>
                    <a:pt x="46" y="574"/>
                  </a:lnTo>
                  <a:lnTo>
                    <a:pt x="108" y="605"/>
                  </a:lnTo>
                  <a:lnTo>
                    <a:pt x="157" y="624"/>
                  </a:lnTo>
                  <a:lnTo>
                    <a:pt x="253" y="632"/>
                  </a:lnTo>
                  <a:lnTo>
                    <a:pt x="347" y="628"/>
                  </a:lnTo>
                  <a:lnTo>
                    <a:pt x="474" y="588"/>
                  </a:lnTo>
                  <a:lnTo>
                    <a:pt x="628" y="557"/>
                  </a:lnTo>
                  <a:lnTo>
                    <a:pt x="713" y="538"/>
                  </a:lnTo>
                  <a:lnTo>
                    <a:pt x="823" y="519"/>
                  </a:lnTo>
                  <a:lnTo>
                    <a:pt x="911" y="519"/>
                  </a:lnTo>
                  <a:lnTo>
                    <a:pt x="1019" y="532"/>
                  </a:lnTo>
                  <a:lnTo>
                    <a:pt x="1056" y="557"/>
                  </a:lnTo>
                  <a:lnTo>
                    <a:pt x="1094" y="588"/>
                  </a:lnTo>
                  <a:lnTo>
                    <a:pt x="1122" y="619"/>
                  </a:lnTo>
                  <a:lnTo>
                    <a:pt x="1123" y="62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359" tIns="24179" rIns="48359" bIns="24179">
              <a:spAutoFit/>
            </a:bodyPr>
            <a:lstStyle/>
            <a:p>
              <a:endParaRPr lang="ru-RU"/>
            </a:p>
          </p:txBody>
        </p:sp>
        <p:sp>
          <p:nvSpPr>
            <p:cNvPr id="1046" name="Freeform 16"/>
            <p:cNvSpPr>
              <a:spLocks/>
            </p:cNvSpPr>
            <p:nvPr/>
          </p:nvSpPr>
          <p:spPr bwMode="auto">
            <a:xfrm>
              <a:off x="1794" y="2706"/>
              <a:ext cx="365" cy="254"/>
            </a:xfrm>
            <a:custGeom>
              <a:avLst/>
              <a:gdLst>
                <a:gd name="T0" fmla="*/ 1 w 572"/>
                <a:gd name="T1" fmla="*/ 0 h 553"/>
                <a:gd name="T2" fmla="*/ 1 w 572"/>
                <a:gd name="T3" fmla="*/ 0 h 553"/>
                <a:gd name="T4" fmla="*/ 1 w 572"/>
                <a:gd name="T5" fmla="*/ 0 h 553"/>
                <a:gd name="T6" fmla="*/ 1 w 572"/>
                <a:gd name="T7" fmla="*/ 0 h 553"/>
                <a:gd name="T8" fmla="*/ 1 w 572"/>
                <a:gd name="T9" fmla="*/ 0 h 553"/>
                <a:gd name="T10" fmla="*/ 1 w 572"/>
                <a:gd name="T11" fmla="*/ 0 h 553"/>
                <a:gd name="T12" fmla="*/ 1 w 572"/>
                <a:gd name="T13" fmla="*/ 0 h 553"/>
                <a:gd name="T14" fmla="*/ 1 w 572"/>
                <a:gd name="T15" fmla="*/ 0 h 553"/>
                <a:gd name="T16" fmla="*/ 1 w 572"/>
                <a:gd name="T17" fmla="*/ 0 h 553"/>
                <a:gd name="T18" fmla="*/ 1 w 572"/>
                <a:gd name="T19" fmla="*/ 0 h 553"/>
                <a:gd name="T20" fmla="*/ 1 w 572"/>
                <a:gd name="T21" fmla="*/ 0 h 553"/>
                <a:gd name="T22" fmla="*/ 1 w 572"/>
                <a:gd name="T23" fmla="*/ 0 h 553"/>
                <a:gd name="T24" fmla="*/ 1 w 572"/>
                <a:gd name="T25" fmla="*/ 0 h 553"/>
                <a:gd name="T26" fmla="*/ 1 w 572"/>
                <a:gd name="T27" fmla="*/ 0 h 553"/>
                <a:gd name="T28" fmla="*/ 1 w 572"/>
                <a:gd name="T29" fmla="*/ 0 h 553"/>
                <a:gd name="T30" fmla="*/ 1 w 572"/>
                <a:gd name="T31" fmla="*/ 0 h 553"/>
                <a:gd name="T32" fmla="*/ 1 w 572"/>
                <a:gd name="T33" fmla="*/ 0 h 553"/>
                <a:gd name="T34" fmla="*/ 1 w 572"/>
                <a:gd name="T35" fmla="*/ 0 h 553"/>
                <a:gd name="T36" fmla="*/ 1 w 572"/>
                <a:gd name="T37" fmla="*/ 0 h 553"/>
                <a:gd name="T38" fmla="*/ 1 w 572"/>
                <a:gd name="T39" fmla="*/ 0 h 553"/>
                <a:gd name="T40" fmla="*/ 1 w 572"/>
                <a:gd name="T41" fmla="*/ 0 h 553"/>
                <a:gd name="T42" fmla="*/ 1 w 572"/>
                <a:gd name="T43" fmla="*/ 0 h 553"/>
                <a:gd name="T44" fmla="*/ 0 w 572"/>
                <a:gd name="T45" fmla="*/ 0 h 553"/>
                <a:gd name="T46" fmla="*/ 1 w 572"/>
                <a:gd name="T47" fmla="*/ 0 h 553"/>
                <a:gd name="T48" fmla="*/ 1 w 572"/>
                <a:gd name="T49" fmla="*/ 0 h 553"/>
                <a:gd name="T50" fmla="*/ 1 w 572"/>
                <a:gd name="T51" fmla="*/ 0 h 553"/>
                <a:gd name="T52" fmla="*/ 1 w 572"/>
                <a:gd name="T53" fmla="*/ 0 h 553"/>
                <a:gd name="T54" fmla="*/ 1 w 572"/>
                <a:gd name="T55" fmla="*/ 0 h 553"/>
                <a:gd name="T56" fmla="*/ 1 w 572"/>
                <a:gd name="T57" fmla="*/ 0 h 553"/>
                <a:gd name="T58" fmla="*/ 1 w 572"/>
                <a:gd name="T59" fmla="*/ 0 h 5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72"/>
                <a:gd name="T91" fmla="*/ 0 h 553"/>
                <a:gd name="T92" fmla="*/ 572 w 572"/>
                <a:gd name="T93" fmla="*/ 553 h 55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72" h="553">
                  <a:moveTo>
                    <a:pt x="79" y="49"/>
                  </a:moveTo>
                  <a:lnTo>
                    <a:pt x="114" y="16"/>
                  </a:lnTo>
                  <a:lnTo>
                    <a:pt x="202" y="0"/>
                  </a:lnTo>
                  <a:lnTo>
                    <a:pt x="281" y="0"/>
                  </a:lnTo>
                  <a:lnTo>
                    <a:pt x="369" y="4"/>
                  </a:lnTo>
                  <a:lnTo>
                    <a:pt x="435" y="26"/>
                  </a:lnTo>
                  <a:lnTo>
                    <a:pt x="481" y="43"/>
                  </a:lnTo>
                  <a:lnTo>
                    <a:pt x="507" y="130"/>
                  </a:lnTo>
                  <a:lnTo>
                    <a:pt x="520" y="185"/>
                  </a:lnTo>
                  <a:lnTo>
                    <a:pt x="531" y="238"/>
                  </a:lnTo>
                  <a:lnTo>
                    <a:pt x="546" y="311"/>
                  </a:lnTo>
                  <a:lnTo>
                    <a:pt x="555" y="368"/>
                  </a:lnTo>
                  <a:lnTo>
                    <a:pt x="572" y="476"/>
                  </a:lnTo>
                  <a:lnTo>
                    <a:pt x="571" y="518"/>
                  </a:lnTo>
                  <a:lnTo>
                    <a:pt x="528" y="524"/>
                  </a:lnTo>
                  <a:lnTo>
                    <a:pt x="452" y="517"/>
                  </a:lnTo>
                  <a:lnTo>
                    <a:pt x="394" y="499"/>
                  </a:lnTo>
                  <a:lnTo>
                    <a:pt x="348" y="499"/>
                  </a:lnTo>
                  <a:lnTo>
                    <a:pt x="290" y="517"/>
                  </a:lnTo>
                  <a:lnTo>
                    <a:pt x="225" y="535"/>
                  </a:lnTo>
                  <a:lnTo>
                    <a:pt x="170" y="553"/>
                  </a:lnTo>
                  <a:lnTo>
                    <a:pt x="86" y="553"/>
                  </a:lnTo>
                  <a:lnTo>
                    <a:pt x="0" y="524"/>
                  </a:lnTo>
                  <a:lnTo>
                    <a:pt x="32" y="490"/>
                  </a:lnTo>
                  <a:lnTo>
                    <a:pt x="80" y="466"/>
                  </a:lnTo>
                  <a:lnTo>
                    <a:pt x="94" y="420"/>
                  </a:lnTo>
                  <a:lnTo>
                    <a:pt x="92" y="336"/>
                  </a:lnTo>
                  <a:lnTo>
                    <a:pt x="88" y="242"/>
                  </a:lnTo>
                  <a:lnTo>
                    <a:pt x="86" y="98"/>
                  </a:lnTo>
                  <a:lnTo>
                    <a:pt x="79" y="49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359" tIns="24179" rIns="48359" bIns="24179">
              <a:spAutoFit/>
            </a:bodyPr>
            <a:lstStyle/>
            <a:p>
              <a:endParaRPr lang="ru-RU"/>
            </a:p>
          </p:txBody>
        </p:sp>
        <p:sp>
          <p:nvSpPr>
            <p:cNvPr id="1047" name="Freeform 17"/>
            <p:cNvSpPr>
              <a:spLocks/>
            </p:cNvSpPr>
            <p:nvPr/>
          </p:nvSpPr>
          <p:spPr bwMode="auto">
            <a:xfrm>
              <a:off x="1632" y="2107"/>
              <a:ext cx="199" cy="254"/>
            </a:xfrm>
            <a:custGeom>
              <a:avLst/>
              <a:gdLst>
                <a:gd name="T0" fmla="*/ 1 w 310"/>
                <a:gd name="T1" fmla="*/ 0 h 736"/>
                <a:gd name="T2" fmla="*/ 1 w 310"/>
                <a:gd name="T3" fmla="*/ 0 h 736"/>
                <a:gd name="T4" fmla="*/ 1 w 310"/>
                <a:gd name="T5" fmla="*/ 0 h 736"/>
                <a:gd name="T6" fmla="*/ 1 w 310"/>
                <a:gd name="T7" fmla="*/ 0 h 736"/>
                <a:gd name="T8" fmla="*/ 1 w 310"/>
                <a:gd name="T9" fmla="*/ 0 h 736"/>
                <a:gd name="T10" fmla="*/ 0 w 310"/>
                <a:gd name="T11" fmla="*/ 0 h 736"/>
                <a:gd name="T12" fmla="*/ 1 w 310"/>
                <a:gd name="T13" fmla="*/ 0 h 736"/>
                <a:gd name="T14" fmla="*/ 1 w 310"/>
                <a:gd name="T15" fmla="*/ 0 h 736"/>
                <a:gd name="T16" fmla="*/ 1 w 310"/>
                <a:gd name="T17" fmla="*/ 0 h 736"/>
                <a:gd name="T18" fmla="*/ 1 w 310"/>
                <a:gd name="T19" fmla="*/ 0 h 736"/>
                <a:gd name="T20" fmla="*/ 1 w 310"/>
                <a:gd name="T21" fmla="*/ 0 h 736"/>
                <a:gd name="T22" fmla="*/ 1 w 310"/>
                <a:gd name="T23" fmla="*/ 0 h 736"/>
                <a:gd name="T24" fmla="*/ 1 w 310"/>
                <a:gd name="T25" fmla="*/ 0 h 736"/>
                <a:gd name="T26" fmla="*/ 1 w 310"/>
                <a:gd name="T27" fmla="*/ 0 h 736"/>
                <a:gd name="T28" fmla="*/ 1 w 310"/>
                <a:gd name="T29" fmla="*/ 0 h 736"/>
                <a:gd name="T30" fmla="*/ 1 w 310"/>
                <a:gd name="T31" fmla="*/ 0 h 736"/>
                <a:gd name="T32" fmla="*/ 1 w 310"/>
                <a:gd name="T33" fmla="*/ 0 h 736"/>
                <a:gd name="T34" fmla="*/ 1 w 310"/>
                <a:gd name="T35" fmla="*/ 0 h 736"/>
                <a:gd name="T36" fmla="*/ 1 w 310"/>
                <a:gd name="T37" fmla="*/ 0 h 7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0"/>
                <a:gd name="T58" fmla="*/ 0 h 736"/>
                <a:gd name="T59" fmla="*/ 310 w 310"/>
                <a:gd name="T60" fmla="*/ 736 h 7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0" h="736">
                  <a:moveTo>
                    <a:pt x="247" y="133"/>
                  </a:moveTo>
                  <a:lnTo>
                    <a:pt x="225" y="120"/>
                  </a:lnTo>
                  <a:lnTo>
                    <a:pt x="170" y="116"/>
                  </a:lnTo>
                  <a:lnTo>
                    <a:pt x="112" y="84"/>
                  </a:lnTo>
                  <a:lnTo>
                    <a:pt x="58" y="43"/>
                  </a:lnTo>
                  <a:lnTo>
                    <a:pt x="0" y="0"/>
                  </a:lnTo>
                  <a:lnTo>
                    <a:pt x="8" y="133"/>
                  </a:lnTo>
                  <a:lnTo>
                    <a:pt x="11" y="228"/>
                  </a:lnTo>
                  <a:lnTo>
                    <a:pt x="9" y="291"/>
                  </a:lnTo>
                  <a:lnTo>
                    <a:pt x="4" y="377"/>
                  </a:lnTo>
                  <a:lnTo>
                    <a:pt x="46" y="493"/>
                  </a:lnTo>
                  <a:lnTo>
                    <a:pt x="112" y="546"/>
                  </a:lnTo>
                  <a:lnTo>
                    <a:pt x="140" y="607"/>
                  </a:lnTo>
                  <a:lnTo>
                    <a:pt x="205" y="666"/>
                  </a:lnTo>
                  <a:lnTo>
                    <a:pt x="310" y="736"/>
                  </a:lnTo>
                  <a:lnTo>
                    <a:pt x="280" y="452"/>
                  </a:lnTo>
                  <a:lnTo>
                    <a:pt x="280" y="380"/>
                  </a:lnTo>
                  <a:lnTo>
                    <a:pt x="255" y="241"/>
                  </a:lnTo>
                  <a:lnTo>
                    <a:pt x="247" y="133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359" tIns="24179" rIns="48359" bIns="24179">
              <a:spAutoFit/>
            </a:bodyPr>
            <a:lstStyle/>
            <a:p>
              <a:endParaRPr lang="ru-RU"/>
            </a:p>
          </p:txBody>
        </p:sp>
        <p:sp>
          <p:nvSpPr>
            <p:cNvPr id="1048" name="Freeform 18"/>
            <p:cNvSpPr>
              <a:spLocks/>
            </p:cNvSpPr>
            <p:nvPr/>
          </p:nvSpPr>
          <p:spPr bwMode="auto">
            <a:xfrm>
              <a:off x="1212" y="1881"/>
              <a:ext cx="508" cy="254"/>
            </a:xfrm>
            <a:custGeom>
              <a:avLst/>
              <a:gdLst>
                <a:gd name="T0" fmla="*/ 1 w 835"/>
                <a:gd name="T1" fmla="*/ 0 h 1051"/>
                <a:gd name="T2" fmla="*/ 1 w 835"/>
                <a:gd name="T3" fmla="*/ 0 h 1051"/>
                <a:gd name="T4" fmla="*/ 1 w 835"/>
                <a:gd name="T5" fmla="*/ 0 h 1051"/>
                <a:gd name="T6" fmla="*/ 0 w 835"/>
                <a:gd name="T7" fmla="*/ 0 h 1051"/>
                <a:gd name="T8" fmla="*/ 1 w 835"/>
                <a:gd name="T9" fmla="*/ 0 h 1051"/>
                <a:gd name="T10" fmla="*/ 1 w 835"/>
                <a:gd name="T11" fmla="*/ 0 h 1051"/>
                <a:gd name="T12" fmla="*/ 1 w 835"/>
                <a:gd name="T13" fmla="*/ 0 h 1051"/>
                <a:gd name="T14" fmla="*/ 1 w 835"/>
                <a:gd name="T15" fmla="*/ 0 h 1051"/>
                <a:gd name="T16" fmla="*/ 1 w 835"/>
                <a:gd name="T17" fmla="*/ 0 h 1051"/>
                <a:gd name="T18" fmla="*/ 1 w 835"/>
                <a:gd name="T19" fmla="*/ 0 h 1051"/>
                <a:gd name="T20" fmla="*/ 1 w 835"/>
                <a:gd name="T21" fmla="*/ 0 h 1051"/>
                <a:gd name="T22" fmla="*/ 1 w 835"/>
                <a:gd name="T23" fmla="*/ 0 h 1051"/>
                <a:gd name="T24" fmla="*/ 1 w 835"/>
                <a:gd name="T25" fmla="*/ 0 h 1051"/>
                <a:gd name="T26" fmla="*/ 1 w 835"/>
                <a:gd name="T27" fmla="*/ 0 h 1051"/>
                <a:gd name="T28" fmla="*/ 1 w 835"/>
                <a:gd name="T29" fmla="*/ 0 h 1051"/>
                <a:gd name="T30" fmla="*/ 1 w 835"/>
                <a:gd name="T31" fmla="*/ 0 h 1051"/>
                <a:gd name="T32" fmla="*/ 1 w 835"/>
                <a:gd name="T33" fmla="*/ 0 h 1051"/>
                <a:gd name="T34" fmla="*/ 1 w 835"/>
                <a:gd name="T35" fmla="*/ 0 h 1051"/>
                <a:gd name="T36" fmla="*/ 1 w 835"/>
                <a:gd name="T37" fmla="*/ 0 h 1051"/>
                <a:gd name="T38" fmla="*/ 1 w 835"/>
                <a:gd name="T39" fmla="*/ 0 h 1051"/>
                <a:gd name="T40" fmla="*/ 1 w 835"/>
                <a:gd name="T41" fmla="*/ 0 h 1051"/>
                <a:gd name="T42" fmla="*/ 1 w 835"/>
                <a:gd name="T43" fmla="*/ 0 h 1051"/>
                <a:gd name="T44" fmla="*/ 1 w 835"/>
                <a:gd name="T45" fmla="*/ 0 h 1051"/>
                <a:gd name="T46" fmla="*/ 1 w 835"/>
                <a:gd name="T47" fmla="*/ 0 h 10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35"/>
                <a:gd name="T73" fmla="*/ 0 h 1051"/>
                <a:gd name="T74" fmla="*/ 835 w 835"/>
                <a:gd name="T75" fmla="*/ 1051 h 105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35" h="1051">
                  <a:moveTo>
                    <a:pt x="119" y="934"/>
                  </a:moveTo>
                  <a:lnTo>
                    <a:pt x="25" y="713"/>
                  </a:lnTo>
                  <a:lnTo>
                    <a:pt x="12" y="651"/>
                  </a:lnTo>
                  <a:lnTo>
                    <a:pt x="0" y="498"/>
                  </a:lnTo>
                  <a:lnTo>
                    <a:pt x="20" y="128"/>
                  </a:lnTo>
                  <a:lnTo>
                    <a:pt x="48" y="9"/>
                  </a:lnTo>
                  <a:lnTo>
                    <a:pt x="152" y="0"/>
                  </a:lnTo>
                  <a:lnTo>
                    <a:pt x="386" y="9"/>
                  </a:lnTo>
                  <a:lnTo>
                    <a:pt x="574" y="75"/>
                  </a:lnTo>
                  <a:lnTo>
                    <a:pt x="719" y="206"/>
                  </a:lnTo>
                  <a:lnTo>
                    <a:pt x="719" y="239"/>
                  </a:lnTo>
                  <a:lnTo>
                    <a:pt x="697" y="401"/>
                  </a:lnTo>
                  <a:lnTo>
                    <a:pt x="697" y="477"/>
                  </a:lnTo>
                  <a:lnTo>
                    <a:pt x="703" y="587"/>
                  </a:lnTo>
                  <a:lnTo>
                    <a:pt x="708" y="687"/>
                  </a:lnTo>
                  <a:lnTo>
                    <a:pt x="737" y="798"/>
                  </a:lnTo>
                  <a:lnTo>
                    <a:pt x="759" y="880"/>
                  </a:lnTo>
                  <a:lnTo>
                    <a:pt x="834" y="1050"/>
                  </a:lnTo>
                  <a:lnTo>
                    <a:pt x="737" y="1034"/>
                  </a:lnTo>
                  <a:lnTo>
                    <a:pt x="632" y="987"/>
                  </a:lnTo>
                  <a:lnTo>
                    <a:pt x="513" y="934"/>
                  </a:lnTo>
                  <a:lnTo>
                    <a:pt x="412" y="934"/>
                  </a:lnTo>
                  <a:lnTo>
                    <a:pt x="272" y="910"/>
                  </a:lnTo>
                  <a:lnTo>
                    <a:pt x="119" y="934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359" tIns="24179" rIns="48359" bIns="24179">
              <a:spAutoFit/>
            </a:bodyPr>
            <a:lstStyle/>
            <a:p>
              <a:endParaRPr lang="ru-RU"/>
            </a:p>
          </p:txBody>
        </p:sp>
        <p:sp>
          <p:nvSpPr>
            <p:cNvPr id="1049" name="Freeform 19"/>
            <p:cNvSpPr>
              <a:spLocks/>
            </p:cNvSpPr>
            <p:nvPr/>
          </p:nvSpPr>
          <p:spPr bwMode="auto">
            <a:xfrm>
              <a:off x="1242" y="2333"/>
              <a:ext cx="599" cy="254"/>
            </a:xfrm>
            <a:custGeom>
              <a:avLst/>
              <a:gdLst>
                <a:gd name="T0" fmla="*/ 1 w 936"/>
                <a:gd name="T1" fmla="*/ 0 h 682"/>
                <a:gd name="T2" fmla="*/ 1 w 936"/>
                <a:gd name="T3" fmla="*/ 0 h 682"/>
                <a:gd name="T4" fmla="*/ 1 w 936"/>
                <a:gd name="T5" fmla="*/ 0 h 682"/>
                <a:gd name="T6" fmla="*/ 1 w 936"/>
                <a:gd name="T7" fmla="*/ 0 h 682"/>
                <a:gd name="T8" fmla="*/ 1 w 936"/>
                <a:gd name="T9" fmla="*/ 0 h 682"/>
                <a:gd name="T10" fmla="*/ 1 w 936"/>
                <a:gd name="T11" fmla="*/ 0 h 682"/>
                <a:gd name="T12" fmla="*/ 1 w 936"/>
                <a:gd name="T13" fmla="*/ 0 h 682"/>
                <a:gd name="T14" fmla="*/ 1 w 936"/>
                <a:gd name="T15" fmla="*/ 0 h 682"/>
                <a:gd name="T16" fmla="*/ 1 w 936"/>
                <a:gd name="T17" fmla="*/ 0 h 682"/>
                <a:gd name="T18" fmla="*/ 1 w 936"/>
                <a:gd name="T19" fmla="*/ 0 h 682"/>
                <a:gd name="T20" fmla="*/ 1 w 936"/>
                <a:gd name="T21" fmla="*/ 0 h 682"/>
                <a:gd name="T22" fmla="*/ 1 w 936"/>
                <a:gd name="T23" fmla="*/ 0 h 682"/>
                <a:gd name="T24" fmla="*/ 1 w 936"/>
                <a:gd name="T25" fmla="*/ 0 h 682"/>
                <a:gd name="T26" fmla="*/ 1 w 936"/>
                <a:gd name="T27" fmla="*/ 0 h 682"/>
                <a:gd name="T28" fmla="*/ 0 w 936"/>
                <a:gd name="T29" fmla="*/ 0 h 682"/>
                <a:gd name="T30" fmla="*/ 1 w 936"/>
                <a:gd name="T31" fmla="*/ 0 h 682"/>
                <a:gd name="T32" fmla="*/ 1 w 936"/>
                <a:gd name="T33" fmla="*/ 0 h 682"/>
                <a:gd name="T34" fmla="*/ 1 w 936"/>
                <a:gd name="T35" fmla="*/ 0 h 682"/>
                <a:gd name="T36" fmla="*/ 1 w 936"/>
                <a:gd name="T37" fmla="*/ 0 h 68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36"/>
                <a:gd name="T58" fmla="*/ 0 h 682"/>
                <a:gd name="T59" fmla="*/ 936 w 936"/>
                <a:gd name="T60" fmla="*/ 682 h 68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36" h="682">
                  <a:moveTo>
                    <a:pt x="234" y="492"/>
                  </a:moveTo>
                  <a:lnTo>
                    <a:pt x="312" y="490"/>
                  </a:lnTo>
                  <a:lnTo>
                    <a:pt x="480" y="490"/>
                  </a:lnTo>
                  <a:lnTo>
                    <a:pt x="674" y="536"/>
                  </a:lnTo>
                  <a:lnTo>
                    <a:pt x="798" y="590"/>
                  </a:lnTo>
                  <a:lnTo>
                    <a:pt x="880" y="643"/>
                  </a:lnTo>
                  <a:lnTo>
                    <a:pt x="936" y="682"/>
                  </a:lnTo>
                  <a:lnTo>
                    <a:pt x="825" y="474"/>
                  </a:lnTo>
                  <a:lnTo>
                    <a:pt x="770" y="311"/>
                  </a:lnTo>
                  <a:lnTo>
                    <a:pt x="747" y="219"/>
                  </a:lnTo>
                  <a:lnTo>
                    <a:pt x="572" y="120"/>
                  </a:lnTo>
                  <a:lnTo>
                    <a:pt x="399" y="70"/>
                  </a:lnTo>
                  <a:lnTo>
                    <a:pt x="286" y="49"/>
                  </a:lnTo>
                  <a:lnTo>
                    <a:pt x="141" y="21"/>
                  </a:lnTo>
                  <a:lnTo>
                    <a:pt x="0" y="0"/>
                  </a:lnTo>
                  <a:lnTo>
                    <a:pt x="79" y="142"/>
                  </a:lnTo>
                  <a:lnTo>
                    <a:pt x="126" y="276"/>
                  </a:lnTo>
                  <a:lnTo>
                    <a:pt x="174" y="435"/>
                  </a:lnTo>
                  <a:lnTo>
                    <a:pt x="212" y="47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359" tIns="24179" rIns="48359" bIns="24179">
              <a:spAutoFit/>
            </a:bodyPr>
            <a:lstStyle/>
            <a:p>
              <a:endParaRPr lang="ru-RU"/>
            </a:p>
          </p:txBody>
        </p:sp>
        <p:sp>
          <p:nvSpPr>
            <p:cNvPr id="1050" name="Freeform 20"/>
            <p:cNvSpPr>
              <a:spLocks/>
            </p:cNvSpPr>
            <p:nvPr/>
          </p:nvSpPr>
          <p:spPr bwMode="auto">
            <a:xfrm rot="11000101" flipV="1">
              <a:off x="373" y="1829"/>
              <a:ext cx="225" cy="254"/>
            </a:xfrm>
            <a:custGeom>
              <a:avLst/>
              <a:gdLst>
                <a:gd name="T0" fmla="*/ 1 w 369"/>
                <a:gd name="T1" fmla="*/ 0 h 2298"/>
                <a:gd name="T2" fmla="*/ 1 w 369"/>
                <a:gd name="T3" fmla="*/ 0 h 2298"/>
                <a:gd name="T4" fmla="*/ 1 w 369"/>
                <a:gd name="T5" fmla="*/ 0 h 2298"/>
                <a:gd name="T6" fmla="*/ 1 w 369"/>
                <a:gd name="T7" fmla="*/ 0 h 2298"/>
                <a:gd name="T8" fmla="*/ 1 w 369"/>
                <a:gd name="T9" fmla="*/ 0 h 2298"/>
                <a:gd name="T10" fmla="*/ 0 w 369"/>
                <a:gd name="T11" fmla="*/ 0 h 2298"/>
                <a:gd name="T12" fmla="*/ 0 w 369"/>
                <a:gd name="T13" fmla="*/ 0 h 2298"/>
                <a:gd name="T14" fmla="*/ 1 w 369"/>
                <a:gd name="T15" fmla="*/ 0 h 2298"/>
                <a:gd name="T16" fmla="*/ 1 w 369"/>
                <a:gd name="T17" fmla="*/ 0 h 2298"/>
                <a:gd name="T18" fmla="*/ 1 w 369"/>
                <a:gd name="T19" fmla="*/ 0 h 2298"/>
                <a:gd name="T20" fmla="*/ 1 w 369"/>
                <a:gd name="T21" fmla="*/ 0 h 2298"/>
                <a:gd name="T22" fmla="*/ 1 w 369"/>
                <a:gd name="T23" fmla="*/ 0 h 2298"/>
                <a:gd name="T24" fmla="*/ 1 w 369"/>
                <a:gd name="T25" fmla="*/ 0 h 2298"/>
                <a:gd name="T26" fmla="*/ 1 w 369"/>
                <a:gd name="T27" fmla="*/ 0 h 2298"/>
                <a:gd name="T28" fmla="*/ 1 w 369"/>
                <a:gd name="T29" fmla="*/ 0 h 2298"/>
                <a:gd name="T30" fmla="*/ 1 w 369"/>
                <a:gd name="T31" fmla="*/ 0 h 2298"/>
                <a:gd name="T32" fmla="*/ 1 w 369"/>
                <a:gd name="T33" fmla="*/ 0 h 2298"/>
                <a:gd name="T34" fmla="*/ 1 w 369"/>
                <a:gd name="T35" fmla="*/ 0 h 2298"/>
                <a:gd name="T36" fmla="*/ 1 w 369"/>
                <a:gd name="T37" fmla="*/ 0 h 2298"/>
                <a:gd name="T38" fmla="*/ 1 w 369"/>
                <a:gd name="T39" fmla="*/ 0 h 2298"/>
                <a:gd name="T40" fmla="*/ 1 w 369"/>
                <a:gd name="T41" fmla="*/ 0 h 2298"/>
                <a:gd name="T42" fmla="*/ 1 w 369"/>
                <a:gd name="T43" fmla="*/ 0 h 2298"/>
                <a:gd name="T44" fmla="*/ 1 w 369"/>
                <a:gd name="T45" fmla="*/ 0 h 2298"/>
                <a:gd name="T46" fmla="*/ 1 w 369"/>
                <a:gd name="T47" fmla="*/ 0 h 2298"/>
                <a:gd name="T48" fmla="*/ 1 w 369"/>
                <a:gd name="T49" fmla="*/ 0 h 2298"/>
                <a:gd name="T50" fmla="*/ 1 w 369"/>
                <a:gd name="T51" fmla="*/ 0 h 2298"/>
                <a:gd name="T52" fmla="*/ 1 w 369"/>
                <a:gd name="T53" fmla="*/ 0 h 2298"/>
                <a:gd name="T54" fmla="*/ 1 w 369"/>
                <a:gd name="T55" fmla="*/ 0 h 2298"/>
                <a:gd name="T56" fmla="*/ 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lIns="48359" tIns="24179" rIns="48359" bIns="24179">
              <a:spAutoFit/>
            </a:bodyPr>
            <a:lstStyle/>
            <a:p>
              <a:endParaRPr lang="ru-RU"/>
            </a:p>
          </p:txBody>
        </p:sp>
        <p:sp>
          <p:nvSpPr>
            <p:cNvPr id="1051" name="Oval 21"/>
            <p:cNvSpPr>
              <a:spLocks noChangeArrowheads="1"/>
            </p:cNvSpPr>
            <p:nvPr/>
          </p:nvSpPr>
          <p:spPr bwMode="auto">
            <a:xfrm>
              <a:off x="448" y="2690"/>
              <a:ext cx="83" cy="35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48359" tIns="24179" rIns="48359" bIns="24179">
              <a:spAutoFit/>
            </a:bodyPr>
            <a:lstStyle/>
            <a:p>
              <a:pPr defTabSz="561975"/>
              <a:endParaRPr lang="ru-RU" sz="1400"/>
            </a:p>
          </p:txBody>
        </p:sp>
        <p:sp>
          <p:nvSpPr>
            <p:cNvPr id="1052" name="Freeform 22"/>
            <p:cNvSpPr>
              <a:spLocks/>
            </p:cNvSpPr>
            <p:nvPr/>
          </p:nvSpPr>
          <p:spPr bwMode="auto">
            <a:xfrm>
              <a:off x="502" y="1752"/>
              <a:ext cx="735" cy="254"/>
            </a:xfrm>
            <a:custGeom>
              <a:avLst/>
              <a:gdLst>
                <a:gd name="T0" fmla="*/ 0 w 1202"/>
                <a:gd name="T1" fmla="*/ 0 h 1177"/>
                <a:gd name="T2" fmla="*/ 1 w 1202"/>
                <a:gd name="T3" fmla="*/ 0 h 1177"/>
                <a:gd name="T4" fmla="*/ 1 w 1202"/>
                <a:gd name="T5" fmla="*/ 0 h 1177"/>
                <a:gd name="T6" fmla="*/ 1 w 1202"/>
                <a:gd name="T7" fmla="*/ 0 h 1177"/>
                <a:gd name="T8" fmla="*/ 1 w 1202"/>
                <a:gd name="T9" fmla="*/ 0 h 1177"/>
                <a:gd name="T10" fmla="*/ 1 w 1202"/>
                <a:gd name="T11" fmla="*/ 0 h 1177"/>
                <a:gd name="T12" fmla="*/ 1 w 1202"/>
                <a:gd name="T13" fmla="*/ 0 h 1177"/>
                <a:gd name="T14" fmla="*/ 1 w 1202"/>
                <a:gd name="T15" fmla="*/ 0 h 1177"/>
                <a:gd name="T16" fmla="*/ 1 w 1202"/>
                <a:gd name="T17" fmla="*/ 0 h 1177"/>
                <a:gd name="T18" fmla="*/ 1 w 1202"/>
                <a:gd name="T19" fmla="*/ 0 h 1177"/>
                <a:gd name="T20" fmla="*/ 1 w 1202"/>
                <a:gd name="T21" fmla="*/ 0 h 1177"/>
                <a:gd name="T22" fmla="*/ 1 w 1202"/>
                <a:gd name="T23" fmla="*/ 0 h 1177"/>
                <a:gd name="T24" fmla="*/ 1 w 1202"/>
                <a:gd name="T25" fmla="*/ 0 h 1177"/>
                <a:gd name="T26" fmla="*/ 1 w 1202"/>
                <a:gd name="T27" fmla="*/ 0 h 1177"/>
                <a:gd name="T28" fmla="*/ 1 w 1202"/>
                <a:gd name="T29" fmla="*/ 0 h 1177"/>
                <a:gd name="T30" fmla="*/ 1 w 1202"/>
                <a:gd name="T31" fmla="*/ 0 h 1177"/>
                <a:gd name="T32" fmla="*/ 1 w 1202"/>
                <a:gd name="T33" fmla="*/ 0 h 1177"/>
                <a:gd name="T34" fmla="*/ 1 w 1202"/>
                <a:gd name="T35" fmla="*/ 0 h 1177"/>
                <a:gd name="T36" fmla="*/ 1 w 1202"/>
                <a:gd name="T37" fmla="*/ 0 h 1177"/>
                <a:gd name="T38" fmla="*/ 1 w 1202"/>
                <a:gd name="T39" fmla="*/ 0 h 1177"/>
                <a:gd name="T40" fmla="*/ 1 w 1202"/>
                <a:gd name="T41" fmla="*/ 0 h 1177"/>
                <a:gd name="T42" fmla="*/ 1 w 1202"/>
                <a:gd name="T43" fmla="*/ 0 h 1177"/>
                <a:gd name="T44" fmla="*/ 1 w 1202"/>
                <a:gd name="T45" fmla="*/ 0 h 1177"/>
                <a:gd name="T46" fmla="*/ 1 w 1202"/>
                <a:gd name="T47" fmla="*/ 0 h 1177"/>
                <a:gd name="T48" fmla="*/ 1 w 1202"/>
                <a:gd name="T49" fmla="*/ 0 h 1177"/>
                <a:gd name="T50" fmla="*/ 1 w 1202"/>
                <a:gd name="T51" fmla="*/ 0 h 1177"/>
                <a:gd name="T52" fmla="*/ 1 w 1202"/>
                <a:gd name="T53" fmla="*/ 0 h 1177"/>
                <a:gd name="T54" fmla="*/ 1 w 1202"/>
                <a:gd name="T55" fmla="*/ 0 h 1177"/>
                <a:gd name="T56" fmla="*/ 1 w 1202"/>
                <a:gd name="T57" fmla="*/ 0 h 1177"/>
                <a:gd name="T58" fmla="*/ 1 w 1202"/>
                <a:gd name="T59" fmla="*/ 0 h 1177"/>
                <a:gd name="T60" fmla="*/ 1 w 1202"/>
                <a:gd name="T61" fmla="*/ 0 h 1177"/>
                <a:gd name="T62" fmla="*/ 1 w 1202"/>
                <a:gd name="T63" fmla="*/ 0 h 1177"/>
                <a:gd name="T64" fmla="*/ 1 w 1202"/>
                <a:gd name="T65" fmla="*/ 0 h 1177"/>
                <a:gd name="T66" fmla="*/ 1 w 1202"/>
                <a:gd name="T67" fmla="*/ 0 h 1177"/>
                <a:gd name="T68" fmla="*/ 1 w 1202"/>
                <a:gd name="T69" fmla="*/ 0 h 1177"/>
                <a:gd name="T70" fmla="*/ 1 w 1202"/>
                <a:gd name="T71" fmla="*/ 0 h 1177"/>
                <a:gd name="T72" fmla="*/ 1 w 1202"/>
                <a:gd name="T73" fmla="*/ 0 h 1177"/>
                <a:gd name="T74" fmla="*/ 1 w 1202"/>
                <a:gd name="T75" fmla="*/ 0 h 1177"/>
                <a:gd name="T76" fmla="*/ 1 w 1202"/>
                <a:gd name="T77" fmla="*/ 0 h 1177"/>
                <a:gd name="T78" fmla="*/ 1 w 1202"/>
                <a:gd name="T79" fmla="*/ 0 h 1177"/>
                <a:gd name="T80" fmla="*/ 1 w 1202"/>
                <a:gd name="T81" fmla="*/ 0 h 1177"/>
                <a:gd name="T82" fmla="*/ 1 w 1202"/>
                <a:gd name="T83" fmla="*/ 0 h 1177"/>
                <a:gd name="T84" fmla="*/ 1 w 1202"/>
                <a:gd name="T85" fmla="*/ 0 h 1177"/>
                <a:gd name="T86" fmla="*/ 1 w 1202"/>
                <a:gd name="T87" fmla="*/ 0 h 1177"/>
                <a:gd name="T88" fmla="*/ 0 w 1202"/>
                <a:gd name="T89" fmla="*/ 0 h 117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02"/>
                <a:gd name="T136" fmla="*/ 0 h 1177"/>
                <a:gd name="T137" fmla="*/ 1202 w 1202"/>
                <a:gd name="T138" fmla="*/ 1177 h 117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02" h="1177">
                  <a:moveTo>
                    <a:pt x="0" y="212"/>
                  </a:moveTo>
                  <a:lnTo>
                    <a:pt x="36" y="168"/>
                  </a:lnTo>
                  <a:lnTo>
                    <a:pt x="74" y="133"/>
                  </a:lnTo>
                  <a:lnTo>
                    <a:pt x="121" y="99"/>
                  </a:lnTo>
                  <a:lnTo>
                    <a:pt x="182" y="60"/>
                  </a:lnTo>
                  <a:lnTo>
                    <a:pt x="250" y="26"/>
                  </a:lnTo>
                  <a:lnTo>
                    <a:pt x="321" y="11"/>
                  </a:lnTo>
                  <a:lnTo>
                    <a:pt x="380" y="5"/>
                  </a:lnTo>
                  <a:lnTo>
                    <a:pt x="454" y="0"/>
                  </a:lnTo>
                  <a:lnTo>
                    <a:pt x="545" y="0"/>
                  </a:lnTo>
                  <a:lnTo>
                    <a:pt x="625" y="5"/>
                  </a:lnTo>
                  <a:lnTo>
                    <a:pt x="714" y="21"/>
                  </a:lnTo>
                  <a:lnTo>
                    <a:pt x="768" y="37"/>
                  </a:lnTo>
                  <a:lnTo>
                    <a:pt x="831" y="73"/>
                  </a:lnTo>
                  <a:lnTo>
                    <a:pt x="898" y="112"/>
                  </a:lnTo>
                  <a:lnTo>
                    <a:pt x="940" y="151"/>
                  </a:lnTo>
                  <a:lnTo>
                    <a:pt x="962" y="181"/>
                  </a:lnTo>
                  <a:lnTo>
                    <a:pt x="977" y="253"/>
                  </a:lnTo>
                  <a:lnTo>
                    <a:pt x="981" y="285"/>
                  </a:lnTo>
                  <a:lnTo>
                    <a:pt x="990" y="382"/>
                  </a:lnTo>
                  <a:lnTo>
                    <a:pt x="1015" y="522"/>
                  </a:lnTo>
                  <a:lnTo>
                    <a:pt x="1044" y="668"/>
                  </a:lnTo>
                  <a:lnTo>
                    <a:pt x="1090" y="850"/>
                  </a:lnTo>
                  <a:lnTo>
                    <a:pt x="1154" y="1047"/>
                  </a:lnTo>
                  <a:lnTo>
                    <a:pt x="1202" y="1177"/>
                  </a:lnTo>
                  <a:lnTo>
                    <a:pt x="1198" y="1143"/>
                  </a:lnTo>
                  <a:lnTo>
                    <a:pt x="1198" y="1174"/>
                  </a:lnTo>
                  <a:lnTo>
                    <a:pt x="1136" y="1153"/>
                  </a:lnTo>
                  <a:lnTo>
                    <a:pt x="1073" y="1091"/>
                  </a:lnTo>
                  <a:lnTo>
                    <a:pt x="981" y="1025"/>
                  </a:lnTo>
                  <a:lnTo>
                    <a:pt x="877" y="963"/>
                  </a:lnTo>
                  <a:lnTo>
                    <a:pt x="781" y="917"/>
                  </a:lnTo>
                  <a:lnTo>
                    <a:pt x="681" y="882"/>
                  </a:lnTo>
                  <a:lnTo>
                    <a:pt x="572" y="855"/>
                  </a:lnTo>
                  <a:lnTo>
                    <a:pt x="458" y="851"/>
                  </a:lnTo>
                  <a:lnTo>
                    <a:pt x="346" y="867"/>
                  </a:lnTo>
                  <a:lnTo>
                    <a:pt x="230" y="895"/>
                  </a:lnTo>
                  <a:lnTo>
                    <a:pt x="125" y="934"/>
                  </a:lnTo>
                  <a:lnTo>
                    <a:pt x="129" y="861"/>
                  </a:lnTo>
                  <a:lnTo>
                    <a:pt x="121" y="749"/>
                  </a:lnTo>
                  <a:lnTo>
                    <a:pt x="99" y="619"/>
                  </a:lnTo>
                  <a:lnTo>
                    <a:pt x="78" y="501"/>
                  </a:lnTo>
                  <a:lnTo>
                    <a:pt x="49" y="382"/>
                  </a:lnTo>
                  <a:lnTo>
                    <a:pt x="19" y="275"/>
                  </a:lnTo>
                  <a:lnTo>
                    <a:pt x="0" y="212"/>
                  </a:lnTo>
                </a:path>
              </a:pathLst>
            </a:custGeom>
            <a:solidFill>
              <a:srgbClr val="C4F7FF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359" tIns="24179" rIns="48359" bIns="24179">
              <a:spAutoFit/>
            </a:bodyPr>
            <a:lstStyle/>
            <a:p>
              <a:endParaRPr lang="ru-RU"/>
            </a:p>
          </p:txBody>
        </p:sp>
        <p:sp>
          <p:nvSpPr>
            <p:cNvPr id="1053" name="Freeform 37"/>
            <p:cNvSpPr>
              <a:spLocks/>
            </p:cNvSpPr>
            <p:nvPr/>
          </p:nvSpPr>
          <p:spPr bwMode="auto">
            <a:xfrm>
              <a:off x="570" y="2142"/>
              <a:ext cx="822" cy="254"/>
            </a:xfrm>
            <a:custGeom>
              <a:avLst/>
              <a:gdLst>
                <a:gd name="T0" fmla="*/ 0 w 1354"/>
                <a:gd name="T1" fmla="*/ 0 h 872"/>
                <a:gd name="T2" fmla="*/ 1 w 1354"/>
                <a:gd name="T3" fmla="*/ 0 h 872"/>
                <a:gd name="T4" fmla="*/ 1 w 1354"/>
                <a:gd name="T5" fmla="*/ 0 h 872"/>
                <a:gd name="T6" fmla="*/ 1 w 1354"/>
                <a:gd name="T7" fmla="*/ 0 h 872"/>
                <a:gd name="T8" fmla="*/ 1 w 1354"/>
                <a:gd name="T9" fmla="*/ 0 h 872"/>
                <a:gd name="T10" fmla="*/ 1 w 1354"/>
                <a:gd name="T11" fmla="*/ 0 h 872"/>
                <a:gd name="T12" fmla="*/ 1 w 1354"/>
                <a:gd name="T13" fmla="*/ 0 h 872"/>
                <a:gd name="T14" fmla="*/ 1 w 1354"/>
                <a:gd name="T15" fmla="*/ 0 h 872"/>
                <a:gd name="T16" fmla="*/ 1 w 1354"/>
                <a:gd name="T17" fmla="*/ 0 h 872"/>
                <a:gd name="T18" fmla="*/ 1 w 1354"/>
                <a:gd name="T19" fmla="*/ 0 h 872"/>
                <a:gd name="T20" fmla="*/ 1 w 1354"/>
                <a:gd name="T21" fmla="*/ 0 h 872"/>
                <a:gd name="T22" fmla="*/ 1 w 1354"/>
                <a:gd name="T23" fmla="*/ 0 h 872"/>
                <a:gd name="T24" fmla="*/ 1 w 1354"/>
                <a:gd name="T25" fmla="*/ 0 h 872"/>
                <a:gd name="T26" fmla="*/ 1 w 1354"/>
                <a:gd name="T27" fmla="*/ 0 h 872"/>
                <a:gd name="T28" fmla="*/ 1 w 1354"/>
                <a:gd name="T29" fmla="*/ 0 h 872"/>
                <a:gd name="T30" fmla="*/ 1 w 1354"/>
                <a:gd name="T31" fmla="*/ 0 h 872"/>
                <a:gd name="T32" fmla="*/ 1 w 1354"/>
                <a:gd name="T33" fmla="*/ 0 h 872"/>
                <a:gd name="T34" fmla="*/ 1 w 1354"/>
                <a:gd name="T35" fmla="*/ 0 h 872"/>
                <a:gd name="T36" fmla="*/ 1 w 1354"/>
                <a:gd name="T37" fmla="*/ 0 h 872"/>
                <a:gd name="T38" fmla="*/ 1 w 1354"/>
                <a:gd name="T39" fmla="*/ 0 h 872"/>
                <a:gd name="T40" fmla="*/ 1 w 1354"/>
                <a:gd name="T41" fmla="*/ 0 h 872"/>
                <a:gd name="T42" fmla="*/ 0 w 1354"/>
                <a:gd name="T43" fmla="*/ 0 h 8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54"/>
                <a:gd name="T67" fmla="*/ 0 h 872"/>
                <a:gd name="T68" fmla="*/ 1354 w 1354"/>
                <a:gd name="T69" fmla="*/ 872 h 87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54" h="872">
                  <a:moveTo>
                    <a:pt x="0" y="521"/>
                  </a:moveTo>
                  <a:lnTo>
                    <a:pt x="82" y="483"/>
                  </a:lnTo>
                  <a:lnTo>
                    <a:pt x="257" y="459"/>
                  </a:lnTo>
                  <a:lnTo>
                    <a:pt x="407" y="459"/>
                  </a:lnTo>
                  <a:lnTo>
                    <a:pt x="580" y="497"/>
                  </a:lnTo>
                  <a:lnTo>
                    <a:pt x="812" y="574"/>
                  </a:lnTo>
                  <a:lnTo>
                    <a:pt x="1005" y="638"/>
                  </a:lnTo>
                  <a:lnTo>
                    <a:pt x="1176" y="713"/>
                  </a:lnTo>
                  <a:lnTo>
                    <a:pt x="1261" y="772"/>
                  </a:lnTo>
                  <a:lnTo>
                    <a:pt x="1353" y="871"/>
                  </a:lnTo>
                  <a:lnTo>
                    <a:pt x="1241" y="550"/>
                  </a:lnTo>
                  <a:lnTo>
                    <a:pt x="1155" y="358"/>
                  </a:lnTo>
                  <a:lnTo>
                    <a:pt x="1106" y="291"/>
                  </a:lnTo>
                  <a:lnTo>
                    <a:pt x="931" y="167"/>
                  </a:lnTo>
                  <a:lnTo>
                    <a:pt x="707" y="61"/>
                  </a:lnTo>
                  <a:lnTo>
                    <a:pt x="453" y="13"/>
                  </a:lnTo>
                  <a:lnTo>
                    <a:pt x="244" y="0"/>
                  </a:lnTo>
                  <a:lnTo>
                    <a:pt x="117" y="28"/>
                  </a:lnTo>
                  <a:lnTo>
                    <a:pt x="4" y="95"/>
                  </a:lnTo>
                  <a:lnTo>
                    <a:pt x="12" y="201"/>
                  </a:lnTo>
                  <a:lnTo>
                    <a:pt x="8" y="397"/>
                  </a:lnTo>
                  <a:lnTo>
                    <a:pt x="0" y="52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359" tIns="24179" rIns="48359" bIns="24179">
              <a:spAutoFit/>
            </a:bodyPr>
            <a:lstStyle/>
            <a:p>
              <a:endParaRPr lang="ru-RU"/>
            </a:p>
          </p:txBody>
        </p:sp>
        <p:sp>
          <p:nvSpPr>
            <p:cNvPr id="1054" name="Freeform 38"/>
            <p:cNvSpPr>
              <a:spLocks/>
            </p:cNvSpPr>
            <p:nvPr/>
          </p:nvSpPr>
          <p:spPr bwMode="auto">
            <a:xfrm rot="21384435" flipH="1">
              <a:off x="396" y="1817"/>
              <a:ext cx="226" cy="254"/>
            </a:xfrm>
            <a:custGeom>
              <a:avLst/>
              <a:gdLst>
                <a:gd name="T0" fmla="*/ 1 w 369"/>
                <a:gd name="T1" fmla="*/ 0 h 2298"/>
                <a:gd name="T2" fmla="*/ 1 w 369"/>
                <a:gd name="T3" fmla="*/ 0 h 2298"/>
                <a:gd name="T4" fmla="*/ 1 w 369"/>
                <a:gd name="T5" fmla="*/ 0 h 2298"/>
                <a:gd name="T6" fmla="*/ 1 w 369"/>
                <a:gd name="T7" fmla="*/ 0 h 2298"/>
                <a:gd name="T8" fmla="*/ 1 w 369"/>
                <a:gd name="T9" fmla="*/ 0 h 2298"/>
                <a:gd name="T10" fmla="*/ 0 w 369"/>
                <a:gd name="T11" fmla="*/ 0 h 2298"/>
                <a:gd name="T12" fmla="*/ 0 w 369"/>
                <a:gd name="T13" fmla="*/ 0 h 2298"/>
                <a:gd name="T14" fmla="*/ 1 w 369"/>
                <a:gd name="T15" fmla="*/ 0 h 2298"/>
                <a:gd name="T16" fmla="*/ 1 w 369"/>
                <a:gd name="T17" fmla="*/ 0 h 2298"/>
                <a:gd name="T18" fmla="*/ 1 w 369"/>
                <a:gd name="T19" fmla="*/ 0 h 2298"/>
                <a:gd name="T20" fmla="*/ 1 w 369"/>
                <a:gd name="T21" fmla="*/ 0 h 2298"/>
                <a:gd name="T22" fmla="*/ 1 w 369"/>
                <a:gd name="T23" fmla="*/ 0 h 2298"/>
                <a:gd name="T24" fmla="*/ 1 w 369"/>
                <a:gd name="T25" fmla="*/ 0 h 2298"/>
                <a:gd name="T26" fmla="*/ 1 w 369"/>
                <a:gd name="T27" fmla="*/ 0 h 2298"/>
                <a:gd name="T28" fmla="*/ 1 w 369"/>
                <a:gd name="T29" fmla="*/ 0 h 2298"/>
                <a:gd name="T30" fmla="*/ 1 w 369"/>
                <a:gd name="T31" fmla="*/ 0 h 2298"/>
                <a:gd name="T32" fmla="*/ 1 w 369"/>
                <a:gd name="T33" fmla="*/ 0 h 2298"/>
                <a:gd name="T34" fmla="*/ 1 w 369"/>
                <a:gd name="T35" fmla="*/ 0 h 2298"/>
                <a:gd name="T36" fmla="*/ 1 w 369"/>
                <a:gd name="T37" fmla="*/ 0 h 2298"/>
                <a:gd name="T38" fmla="*/ 1 w 369"/>
                <a:gd name="T39" fmla="*/ 0 h 2298"/>
                <a:gd name="T40" fmla="*/ 1 w 369"/>
                <a:gd name="T41" fmla="*/ 0 h 2298"/>
                <a:gd name="T42" fmla="*/ 1 w 369"/>
                <a:gd name="T43" fmla="*/ 0 h 2298"/>
                <a:gd name="T44" fmla="*/ 1 w 369"/>
                <a:gd name="T45" fmla="*/ 0 h 2298"/>
                <a:gd name="T46" fmla="*/ 1 w 369"/>
                <a:gd name="T47" fmla="*/ 0 h 2298"/>
                <a:gd name="T48" fmla="*/ 1 w 369"/>
                <a:gd name="T49" fmla="*/ 0 h 2298"/>
                <a:gd name="T50" fmla="*/ 1 w 369"/>
                <a:gd name="T51" fmla="*/ 0 h 2298"/>
                <a:gd name="T52" fmla="*/ 1 w 369"/>
                <a:gd name="T53" fmla="*/ 0 h 2298"/>
                <a:gd name="T54" fmla="*/ 1 w 369"/>
                <a:gd name="T55" fmla="*/ 0 h 2298"/>
                <a:gd name="T56" fmla="*/ 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lIns="48359" tIns="24179" rIns="48359" bIns="24179">
              <a:spAutoFit/>
            </a:bodyPr>
            <a:lstStyle/>
            <a:p>
              <a:endParaRPr lang="ru-RU"/>
            </a:p>
          </p:txBody>
        </p:sp>
        <p:sp>
          <p:nvSpPr>
            <p:cNvPr id="1055" name="Oval 39"/>
            <p:cNvSpPr>
              <a:spLocks noChangeArrowheads="1"/>
            </p:cNvSpPr>
            <p:nvPr/>
          </p:nvSpPr>
          <p:spPr bwMode="auto">
            <a:xfrm>
              <a:off x="440" y="1802"/>
              <a:ext cx="82" cy="35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48359" tIns="24179" rIns="48359" bIns="24179">
              <a:spAutoFit/>
            </a:bodyPr>
            <a:lstStyle/>
            <a:p>
              <a:pPr defTabSz="561975"/>
              <a:endParaRPr lang="ru-RU" sz="1400"/>
            </a:p>
          </p:txBody>
        </p:sp>
      </p:grpSp>
      <p:grpSp>
        <p:nvGrpSpPr>
          <p:cNvPr id="1030" name="Group 3"/>
          <p:cNvGrpSpPr>
            <a:grpSpLocks/>
          </p:cNvGrpSpPr>
          <p:nvPr/>
        </p:nvGrpSpPr>
        <p:grpSpPr bwMode="auto">
          <a:xfrm>
            <a:off x="8858250" y="0"/>
            <a:ext cx="285750" cy="6858000"/>
            <a:chOff x="5454" y="0"/>
            <a:chExt cx="193" cy="4320"/>
          </a:xfrm>
        </p:grpSpPr>
        <p:sp>
          <p:nvSpPr>
            <p:cNvPr id="1033" name="Rectangle 4"/>
            <p:cNvSpPr>
              <a:spLocks noChangeArrowheads="1"/>
            </p:cNvSpPr>
            <p:nvPr/>
          </p:nvSpPr>
          <p:spPr bwMode="auto">
            <a:xfrm rot="10800000">
              <a:off x="5511" y="0"/>
              <a:ext cx="91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3366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1328" tIns="45664" rIns="91328" bIns="45664" anchor="ctr"/>
            <a:lstStyle/>
            <a:p>
              <a:pPr defTabSz="649288"/>
              <a:endParaRPr lang="ru-RU" sz="1300">
                <a:latin typeface="Tahoma" pitchFamily="34" charset="0"/>
              </a:endParaRPr>
            </a:p>
          </p:txBody>
        </p:sp>
        <p:sp>
          <p:nvSpPr>
            <p:cNvPr id="1034" name="Rectangle 5"/>
            <p:cNvSpPr>
              <a:spLocks noChangeArrowheads="1"/>
            </p:cNvSpPr>
            <p:nvPr/>
          </p:nvSpPr>
          <p:spPr bwMode="auto">
            <a:xfrm rot="10800000">
              <a:off x="5590" y="0"/>
              <a:ext cx="57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1328" tIns="45664" rIns="91328" bIns="45664" anchor="ctr"/>
            <a:lstStyle/>
            <a:p>
              <a:pPr defTabSz="649288"/>
              <a:endParaRPr lang="ru-RU" sz="1300">
                <a:latin typeface="Tahoma" pitchFamily="34" charset="0"/>
              </a:endParaRPr>
            </a:p>
          </p:txBody>
        </p:sp>
        <p:sp>
          <p:nvSpPr>
            <p:cNvPr id="1035" name="Rectangle 6"/>
            <p:cNvSpPr>
              <a:spLocks noChangeArrowheads="1"/>
            </p:cNvSpPr>
            <p:nvPr/>
          </p:nvSpPr>
          <p:spPr bwMode="auto">
            <a:xfrm rot="10800000">
              <a:off x="5454" y="0"/>
              <a:ext cx="57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1328" tIns="45664" rIns="91328" bIns="45664" anchor="ctr"/>
            <a:lstStyle/>
            <a:p>
              <a:pPr defTabSz="649288"/>
              <a:endParaRPr lang="ru-RU" sz="1300">
                <a:latin typeface="Tahoma" pitchFamily="34" charset="0"/>
              </a:endParaRPr>
            </a:p>
          </p:txBody>
        </p:sp>
      </p:grpSp>
      <p:graphicFrame>
        <p:nvGraphicFramePr>
          <p:cNvPr id="64" name="Object 7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8566150" y="0"/>
          <a:ext cx="577850" cy="828675"/>
        </p:xfrm>
        <a:graphic>
          <a:graphicData uri="http://schemas.openxmlformats.org/presentationml/2006/ole">
            <p:oleObj spid="_x0000_s1026" name="CorelDRAW" r:id="rId3" imgW="810360" imgH="951480" progId="">
              <p:embed/>
            </p:oleObj>
          </a:graphicData>
        </a:graphic>
      </p:graphicFrame>
      <p:graphicFrame>
        <p:nvGraphicFramePr>
          <p:cNvPr id="65" name="Object 3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300038" y="190500"/>
          <a:ext cx="255587" cy="285750"/>
        </p:xfrm>
        <a:graphic>
          <a:graphicData uri="http://schemas.openxmlformats.org/presentationml/2006/ole">
            <p:oleObj spid="_x0000_s1027" name="CorelDRAW" r:id="rId4" imgW="810360" imgH="951480" progId="">
              <p:embed/>
            </p:oleObj>
          </a:graphicData>
        </a:graphic>
      </p:graphicFrame>
      <p:pic>
        <p:nvPicPr>
          <p:cNvPr id="1031" name="Picture 2" descr="заставка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028" name="Rectangle 36"/>
          <p:cNvSpPr>
            <a:spLocks noChangeArrowheads="1"/>
          </p:cNvSpPr>
          <p:nvPr/>
        </p:nvSpPr>
        <p:spPr bwMode="auto">
          <a:xfrm>
            <a:off x="355600" y="2554288"/>
            <a:ext cx="8532813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210" tIns="32605" rIns="65210" bIns="32605">
            <a:spAutoFit/>
          </a:bodyPr>
          <a:lstStyle/>
          <a:p>
            <a:pPr algn="ctr" defTabSz="912703">
              <a:defRPr/>
            </a:pPr>
            <a:endParaRPr lang="ru-RU" sz="31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defTabSz="912703">
              <a:defRPr/>
            </a:pPr>
            <a:r>
              <a:rPr lang="ru-RU" sz="31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ПАСПОРТ </a:t>
            </a:r>
            <a:r>
              <a:rPr lang="ru-RU" sz="31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ТЕРРИТОРИИ  СТУДЁНКИНО НОВОМИХАЙЛОВСКОГО СЕЛЬСОВЕТА  </a:t>
            </a:r>
            <a:r>
              <a:rPr lang="ru-RU" sz="31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КОЧЕНЕВСКОГО РАЙОНА  НОВОСИБИРСКОЙ  ОБЛАСТИ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xit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792163" y="228600"/>
            <a:ext cx="75596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58" tIns="45680" rIns="91358" bIns="45680">
            <a:spAutoFit/>
          </a:bodyPr>
          <a:lstStyle/>
          <a:p>
            <a:pPr algn="ctr" defTabSz="911225"/>
            <a:r>
              <a:rPr lang="ru-RU" b="1">
                <a:latin typeface="Times New Roman" pitchFamily="18" charset="0"/>
                <a:cs typeface="Times New Roman" pitchFamily="18" charset="0"/>
              </a:rPr>
              <a:t>УСЛОВНЫЕ ОБОЗНАЧЕНИЯ</a:t>
            </a:r>
          </a:p>
        </p:txBody>
      </p:sp>
      <p:grpSp>
        <p:nvGrpSpPr>
          <p:cNvPr id="2052" name="Group 60"/>
          <p:cNvGrpSpPr>
            <a:grpSpLocks/>
          </p:cNvGrpSpPr>
          <p:nvPr/>
        </p:nvGrpSpPr>
        <p:grpSpPr bwMode="auto">
          <a:xfrm>
            <a:off x="196850" y="2066925"/>
            <a:ext cx="495300" cy="273050"/>
            <a:chOff x="4852" y="4203"/>
            <a:chExt cx="219" cy="225"/>
          </a:xfrm>
        </p:grpSpPr>
        <p:grpSp>
          <p:nvGrpSpPr>
            <p:cNvPr id="2224" name="Group 61"/>
            <p:cNvGrpSpPr>
              <a:grpSpLocks/>
            </p:cNvGrpSpPr>
            <p:nvPr/>
          </p:nvGrpSpPr>
          <p:grpSpPr bwMode="auto">
            <a:xfrm>
              <a:off x="4900" y="4218"/>
              <a:ext cx="140" cy="210"/>
              <a:chOff x="1766" y="5636"/>
              <a:chExt cx="240" cy="318"/>
            </a:xfrm>
          </p:grpSpPr>
          <p:grpSp>
            <p:nvGrpSpPr>
              <p:cNvPr id="2226" name="Group 62"/>
              <p:cNvGrpSpPr>
                <a:grpSpLocks/>
              </p:cNvGrpSpPr>
              <p:nvPr/>
            </p:nvGrpSpPr>
            <p:grpSpPr bwMode="auto">
              <a:xfrm>
                <a:off x="1766" y="5636"/>
                <a:ext cx="240" cy="318"/>
                <a:chOff x="3168" y="192"/>
                <a:chExt cx="240" cy="672"/>
              </a:xfrm>
            </p:grpSpPr>
            <p:sp>
              <p:nvSpPr>
                <p:cNvPr id="2228" name="Line 63"/>
                <p:cNvSpPr>
                  <a:spLocks noChangeShapeType="1"/>
                </p:cNvSpPr>
                <p:nvPr/>
              </p:nvSpPr>
              <p:spPr bwMode="auto">
                <a:xfrm>
                  <a:off x="3168" y="192"/>
                  <a:ext cx="0" cy="67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29" name="Line 64"/>
                <p:cNvSpPr>
                  <a:spLocks noChangeShapeType="1"/>
                </p:cNvSpPr>
                <p:nvPr/>
              </p:nvSpPr>
              <p:spPr bwMode="auto">
                <a:xfrm>
                  <a:off x="3175" y="192"/>
                  <a:ext cx="231" cy="86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30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3177" y="478"/>
                  <a:ext cx="231" cy="98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31" name="Line 66"/>
                <p:cNvSpPr>
                  <a:spLocks noChangeShapeType="1"/>
                </p:cNvSpPr>
                <p:nvPr/>
              </p:nvSpPr>
              <p:spPr bwMode="auto">
                <a:xfrm>
                  <a:off x="3400" y="279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2227" name="Freeform 67"/>
              <p:cNvSpPr>
                <a:spLocks/>
              </p:cNvSpPr>
              <p:nvPr/>
            </p:nvSpPr>
            <p:spPr bwMode="auto">
              <a:xfrm>
                <a:off x="1780" y="5650"/>
                <a:ext cx="219" cy="159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159 h 159"/>
                  <a:gd name="T4" fmla="*/ 2 w 291"/>
                  <a:gd name="T5" fmla="*/ 114 h 159"/>
                  <a:gd name="T6" fmla="*/ 2 w 291"/>
                  <a:gd name="T7" fmla="*/ 39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65234" tIns="32617" rIns="65234" bIns="32617"/>
              <a:lstStyle/>
              <a:p>
                <a:endParaRPr lang="ru-RU"/>
              </a:p>
            </p:txBody>
          </p:sp>
        </p:grpSp>
        <p:sp>
          <p:nvSpPr>
            <p:cNvPr id="2225" name="Text Box 68"/>
            <p:cNvSpPr txBox="1">
              <a:spLocks noChangeArrowheads="1"/>
            </p:cNvSpPr>
            <p:nvPr/>
          </p:nvSpPr>
          <p:spPr bwMode="auto">
            <a:xfrm>
              <a:off x="4852" y="4203"/>
              <a:ext cx="219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0943" tIns="30474" rIns="60943" bIns="30474">
              <a:spAutoFit/>
            </a:bodyPr>
            <a:lstStyle/>
            <a:p>
              <a:pPr algn="ctr" defTabSz="854075" eaLnBrk="0" hangingPunct="0"/>
              <a:r>
                <a:rPr lang="ru-RU" sz="800" b="1">
                  <a:latin typeface="Times New Roman" pitchFamily="18" charset="0"/>
                  <a:cs typeface="Times New Roman" pitchFamily="18" charset="0"/>
                </a:rPr>
                <a:t>1ПЧ</a:t>
              </a:r>
            </a:p>
          </p:txBody>
        </p:sp>
      </p:grpSp>
      <p:sp>
        <p:nvSpPr>
          <p:cNvPr id="2053" name="Text Box 69"/>
          <p:cNvSpPr txBox="1">
            <a:spLocks noChangeArrowheads="1"/>
          </p:cNvSpPr>
          <p:nvPr/>
        </p:nvSpPr>
        <p:spPr bwMode="auto">
          <a:xfrm>
            <a:off x="655638" y="2319338"/>
            <a:ext cx="2481262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89" tIns="45650" rIns="91289" bIns="45650">
            <a:spAutoFit/>
          </a:bodyPr>
          <a:lstStyle/>
          <a:p>
            <a:pPr defTabSz="1457325">
              <a:lnSpc>
                <a:spcPct val="8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добровольная  пожарная охрана;</a:t>
            </a:r>
          </a:p>
        </p:txBody>
      </p:sp>
      <p:sp>
        <p:nvSpPr>
          <p:cNvPr id="2054" name="Text Box 965"/>
          <p:cNvSpPr txBox="1">
            <a:spLocks noChangeArrowheads="1"/>
          </p:cNvSpPr>
          <p:nvPr/>
        </p:nvSpPr>
        <p:spPr bwMode="auto">
          <a:xfrm>
            <a:off x="682625" y="2082800"/>
            <a:ext cx="2900363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6111" tIns="28057" rIns="56111" bIns="28057">
            <a:spAutoFit/>
          </a:bodyPr>
          <a:lstStyle/>
          <a:p>
            <a:pPr defTabSz="898525">
              <a:lnSpc>
                <a:spcPct val="7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противопожарная служба субъектов;</a:t>
            </a:r>
          </a:p>
        </p:txBody>
      </p:sp>
      <p:sp>
        <p:nvSpPr>
          <p:cNvPr id="2055" name="Text Box 982"/>
          <p:cNvSpPr txBox="1">
            <a:spLocks noChangeArrowheads="1"/>
          </p:cNvSpPr>
          <p:nvPr/>
        </p:nvSpPr>
        <p:spPr bwMode="auto">
          <a:xfrm>
            <a:off x="700088" y="3059113"/>
            <a:ext cx="2900362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6111" tIns="28057" rIns="56111" bIns="28057">
            <a:spAutoFit/>
          </a:bodyPr>
          <a:lstStyle/>
          <a:p>
            <a:pPr defTabSz="898525">
              <a:lnSpc>
                <a:spcPct val="7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водоемы для забора воды;</a:t>
            </a:r>
          </a:p>
        </p:txBody>
      </p:sp>
      <p:sp>
        <p:nvSpPr>
          <p:cNvPr id="2056" name="Rectangle 90"/>
          <p:cNvSpPr>
            <a:spLocks noChangeArrowheads="1"/>
          </p:cNvSpPr>
          <p:nvPr/>
        </p:nvSpPr>
        <p:spPr bwMode="auto">
          <a:xfrm>
            <a:off x="728663" y="3208338"/>
            <a:ext cx="197008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5675" tIns="25675" rIns="25675" bIns="25675" anchor="ctr"/>
          <a:lstStyle/>
          <a:p>
            <a:pPr defTabSz="1277938">
              <a:spcBef>
                <a:spcPct val="2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пожарный поезд;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27025" y="3298825"/>
          <a:ext cx="258763" cy="203200"/>
        </p:xfrm>
        <a:graphic>
          <a:graphicData uri="http://schemas.openxmlformats.org/presentationml/2006/ole">
            <p:oleObj spid="_x0000_s2050" name="Clip" r:id="rId3" imgW="3827880" imgH="3382560" progId="">
              <p:embed/>
            </p:oleObj>
          </a:graphicData>
        </a:graphic>
      </p:graphicFrame>
      <p:sp>
        <p:nvSpPr>
          <p:cNvPr id="2057" name="Oval 115" descr="Темный диагональный 2"/>
          <p:cNvSpPr>
            <a:spLocks noChangeArrowheads="1"/>
          </p:cNvSpPr>
          <p:nvPr/>
        </p:nvSpPr>
        <p:spPr bwMode="auto">
          <a:xfrm>
            <a:off x="346075" y="3033713"/>
            <a:ext cx="215900" cy="196850"/>
          </a:xfrm>
          <a:prstGeom prst="ellipse">
            <a:avLst/>
          </a:prstGeom>
          <a:pattFill prst="dk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5298" tIns="32649" rIns="65298" bIns="32649" anchor="ctr"/>
          <a:lstStyle/>
          <a:p>
            <a:pPr defTabSz="652463"/>
            <a:endParaRPr lang="ru-RU" sz="3900" b="1">
              <a:latin typeface="Times New Roman" pitchFamily="18" charset="0"/>
            </a:endParaRPr>
          </a:p>
        </p:txBody>
      </p:sp>
      <p:sp>
        <p:nvSpPr>
          <p:cNvPr id="2058" name="Oval 212"/>
          <p:cNvSpPr>
            <a:spLocks noChangeArrowheads="1"/>
          </p:cNvSpPr>
          <p:nvPr/>
        </p:nvSpPr>
        <p:spPr bwMode="auto">
          <a:xfrm>
            <a:off x="323850" y="2660650"/>
            <a:ext cx="228600" cy="277813"/>
          </a:xfrm>
          <a:prstGeom prst="ellipse">
            <a:avLst/>
          </a:prstGeom>
          <a:solidFill>
            <a:srgbClr val="FF0000">
              <a:alpha val="45097"/>
            </a:srgbClr>
          </a:solidFill>
          <a:ln w="28575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lIns="65298" tIns="32649" rIns="65298" bIns="32649" anchor="ctr"/>
          <a:lstStyle/>
          <a:p>
            <a:pPr defTabSz="652463"/>
            <a:endParaRPr lang="ru-RU" sz="3900" b="1">
              <a:latin typeface="Times New Roman" pitchFamily="18" charset="0"/>
            </a:endParaRPr>
          </a:p>
        </p:txBody>
      </p:sp>
      <p:sp>
        <p:nvSpPr>
          <p:cNvPr id="2059" name="Text Box 69"/>
          <p:cNvSpPr txBox="1">
            <a:spLocks noChangeArrowheads="1"/>
          </p:cNvSpPr>
          <p:nvPr/>
        </p:nvSpPr>
        <p:spPr bwMode="auto">
          <a:xfrm>
            <a:off x="657225" y="2660650"/>
            <a:ext cx="31781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89" tIns="45650" rIns="91289" bIns="45650">
            <a:spAutoFit/>
          </a:bodyPr>
          <a:lstStyle/>
          <a:p>
            <a:pPr defTabSz="1457325">
              <a:lnSpc>
                <a:spcPct val="8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зона горения при наиболее неблагоприятном развитии обстановки, очаг пожара;</a:t>
            </a:r>
          </a:p>
        </p:txBody>
      </p:sp>
      <p:grpSp>
        <p:nvGrpSpPr>
          <p:cNvPr id="2060" name="Group 567"/>
          <p:cNvGrpSpPr>
            <a:grpSpLocks/>
          </p:cNvGrpSpPr>
          <p:nvPr/>
        </p:nvGrpSpPr>
        <p:grpSpPr bwMode="auto">
          <a:xfrm rot="-749454">
            <a:off x="325438" y="1514475"/>
            <a:ext cx="204787" cy="103188"/>
            <a:chOff x="3079" y="3840"/>
            <a:chExt cx="181" cy="91"/>
          </a:xfrm>
        </p:grpSpPr>
        <p:sp>
          <p:nvSpPr>
            <p:cNvPr id="2221" name="Line 564"/>
            <p:cNvSpPr>
              <a:spLocks noChangeShapeType="1"/>
            </p:cNvSpPr>
            <p:nvPr/>
          </p:nvSpPr>
          <p:spPr bwMode="auto">
            <a:xfrm flipV="1">
              <a:off x="3260" y="3840"/>
              <a:ext cx="0" cy="9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22" name="Line 565"/>
            <p:cNvSpPr>
              <a:spLocks noChangeShapeType="1"/>
            </p:cNvSpPr>
            <p:nvPr/>
          </p:nvSpPr>
          <p:spPr bwMode="auto">
            <a:xfrm flipV="1">
              <a:off x="3079" y="3840"/>
              <a:ext cx="0" cy="9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23" name="Line 566"/>
            <p:cNvSpPr>
              <a:spLocks noChangeShapeType="1"/>
            </p:cNvSpPr>
            <p:nvPr/>
          </p:nvSpPr>
          <p:spPr bwMode="auto">
            <a:xfrm flipH="1">
              <a:off x="3079" y="3886"/>
              <a:ext cx="181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61" name="Text Box 965"/>
          <p:cNvSpPr txBox="1">
            <a:spLocks noChangeArrowheads="1"/>
          </p:cNvSpPr>
          <p:nvPr/>
        </p:nvSpPr>
        <p:spPr bwMode="auto">
          <a:xfrm>
            <a:off x="676275" y="1482725"/>
            <a:ext cx="29019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6111" tIns="28057" rIns="56111" bIns="28057">
            <a:spAutoFit/>
          </a:bodyPr>
          <a:lstStyle/>
          <a:p>
            <a:pPr defTabSz="898525">
              <a:lnSpc>
                <a:spcPct val="7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место забора воды;</a:t>
            </a:r>
          </a:p>
        </p:txBody>
      </p:sp>
      <p:sp>
        <p:nvSpPr>
          <p:cNvPr id="2062" name="Полилиния 115"/>
          <p:cNvSpPr>
            <a:spLocks noChangeArrowheads="1"/>
          </p:cNvSpPr>
          <p:nvPr/>
        </p:nvSpPr>
        <p:spPr bwMode="auto">
          <a:xfrm>
            <a:off x="265113" y="1287463"/>
            <a:ext cx="320675" cy="158750"/>
          </a:xfrm>
          <a:custGeom>
            <a:avLst/>
            <a:gdLst>
              <a:gd name="T0" fmla="*/ 0 w 2163288"/>
              <a:gd name="T1" fmla="*/ 0 h 1822863"/>
              <a:gd name="T2" fmla="*/ 0 w 2163288"/>
              <a:gd name="T3" fmla="*/ 0 h 1822863"/>
              <a:gd name="T4" fmla="*/ 0 w 2163288"/>
              <a:gd name="T5" fmla="*/ 0 h 1822863"/>
              <a:gd name="T6" fmla="*/ 0 w 2163288"/>
              <a:gd name="T7" fmla="*/ 0 h 1822863"/>
              <a:gd name="T8" fmla="*/ 0 w 2163288"/>
              <a:gd name="T9" fmla="*/ 0 h 1822863"/>
              <a:gd name="T10" fmla="*/ 0 w 2163288"/>
              <a:gd name="T11" fmla="*/ 0 h 1822863"/>
              <a:gd name="T12" fmla="*/ 0 w 2163288"/>
              <a:gd name="T13" fmla="*/ 0 h 1822863"/>
              <a:gd name="T14" fmla="*/ 0 w 2163288"/>
              <a:gd name="T15" fmla="*/ 0 h 1822863"/>
              <a:gd name="T16" fmla="*/ 0 w 2163288"/>
              <a:gd name="T17" fmla="*/ 0 h 1822863"/>
              <a:gd name="T18" fmla="*/ 0 w 2163288"/>
              <a:gd name="T19" fmla="*/ 0 h 1822863"/>
              <a:gd name="T20" fmla="*/ 0 w 2163288"/>
              <a:gd name="T21" fmla="*/ 0 h 1822863"/>
              <a:gd name="T22" fmla="*/ 0 w 2163288"/>
              <a:gd name="T23" fmla="*/ 0 h 1822863"/>
              <a:gd name="T24" fmla="*/ 0 w 2163288"/>
              <a:gd name="T25" fmla="*/ 0 h 18228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63288"/>
              <a:gd name="T40" fmla="*/ 0 h 1822863"/>
              <a:gd name="T41" fmla="*/ 2163288 w 2163288"/>
              <a:gd name="T42" fmla="*/ 1822863 h 182286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63288" h="1822863">
                <a:moveTo>
                  <a:pt x="2163288" y="0"/>
                </a:moveTo>
                <a:cubicBezTo>
                  <a:pt x="2092036" y="48491"/>
                  <a:pt x="2020784" y="96982"/>
                  <a:pt x="1913906" y="142504"/>
                </a:cubicBezTo>
                <a:cubicBezTo>
                  <a:pt x="1807028" y="188026"/>
                  <a:pt x="1688274" y="217715"/>
                  <a:pt x="1522020" y="273133"/>
                </a:cubicBezTo>
                <a:cubicBezTo>
                  <a:pt x="1355766" y="328551"/>
                  <a:pt x="1126176" y="423553"/>
                  <a:pt x="916379" y="475013"/>
                </a:cubicBezTo>
                <a:cubicBezTo>
                  <a:pt x="706582" y="526473"/>
                  <a:pt x="409698" y="522514"/>
                  <a:pt x="263236" y="581891"/>
                </a:cubicBezTo>
                <a:cubicBezTo>
                  <a:pt x="116774" y="641268"/>
                  <a:pt x="75210" y="704603"/>
                  <a:pt x="37605" y="831273"/>
                </a:cubicBezTo>
                <a:cubicBezTo>
                  <a:pt x="0" y="957943"/>
                  <a:pt x="0" y="1229096"/>
                  <a:pt x="37605" y="1341912"/>
                </a:cubicBezTo>
                <a:cubicBezTo>
                  <a:pt x="75210" y="1454728"/>
                  <a:pt x="81148" y="1474520"/>
                  <a:pt x="263236" y="1508167"/>
                </a:cubicBezTo>
                <a:cubicBezTo>
                  <a:pt x="445324" y="1541814"/>
                  <a:pt x="938151" y="1494313"/>
                  <a:pt x="1130135" y="1543793"/>
                </a:cubicBezTo>
                <a:cubicBezTo>
                  <a:pt x="1322119" y="1593274"/>
                  <a:pt x="1335973" y="1787237"/>
                  <a:pt x="1415142" y="1805050"/>
                </a:cubicBezTo>
                <a:cubicBezTo>
                  <a:pt x="1494311" y="1822863"/>
                  <a:pt x="1605148" y="1650671"/>
                  <a:pt x="1605148" y="1650671"/>
                </a:cubicBezTo>
                <a:lnTo>
                  <a:pt x="1617023" y="1650671"/>
                </a:lnTo>
              </a:path>
            </a:pathLst>
          </a:custGeom>
          <a:noFill/>
          <a:ln w="50800" algn="ctr">
            <a:solidFill>
              <a:srgbClr val="C00000"/>
            </a:solidFill>
            <a:round/>
            <a:headEnd/>
            <a:tailEnd/>
          </a:ln>
        </p:spPr>
        <p:txBody>
          <a:bodyPr lIns="65298" tIns="32649" rIns="65298" bIns="32649"/>
          <a:lstStyle/>
          <a:p>
            <a:endParaRPr lang="ru-RU"/>
          </a:p>
        </p:txBody>
      </p:sp>
      <p:sp>
        <p:nvSpPr>
          <p:cNvPr id="2063" name="Text Box 965"/>
          <p:cNvSpPr txBox="1">
            <a:spLocks noChangeArrowheads="1"/>
          </p:cNvSpPr>
          <p:nvPr/>
        </p:nvSpPr>
        <p:spPr bwMode="auto">
          <a:xfrm>
            <a:off x="676275" y="1235075"/>
            <a:ext cx="290036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6111" tIns="28057" rIns="56111" bIns="28057">
            <a:spAutoFit/>
          </a:bodyPr>
          <a:lstStyle/>
          <a:p>
            <a:pPr defTabSz="898525">
              <a:lnSpc>
                <a:spcPct val="7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 маршруты движения к водоемам для забора воды;</a:t>
            </a:r>
          </a:p>
        </p:txBody>
      </p:sp>
      <p:grpSp>
        <p:nvGrpSpPr>
          <p:cNvPr id="2064" name="Group 60"/>
          <p:cNvGrpSpPr>
            <a:grpSpLocks/>
          </p:cNvGrpSpPr>
          <p:nvPr/>
        </p:nvGrpSpPr>
        <p:grpSpPr bwMode="auto">
          <a:xfrm>
            <a:off x="214313" y="2349500"/>
            <a:ext cx="495300" cy="277813"/>
            <a:chOff x="4860" y="4199"/>
            <a:chExt cx="219" cy="229"/>
          </a:xfrm>
        </p:grpSpPr>
        <p:grpSp>
          <p:nvGrpSpPr>
            <p:cNvPr id="2213" name="Group 61"/>
            <p:cNvGrpSpPr>
              <a:grpSpLocks/>
            </p:cNvGrpSpPr>
            <p:nvPr/>
          </p:nvGrpSpPr>
          <p:grpSpPr bwMode="auto">
            <a:xfrm>
              <a:off x="4902" y="4218"/>
              <a:ext cx="140" cy="210"/>
              <a:chOff x="1766" y="5636"/>
              <a:chExt cx="240" cy="318"/>
            </a:xfrm>
          </p:grpSpPr>
          <p:grpSp>
            <p:nvGrpSpPr>
              <p:cNvPr id="2215" name="Group 62"/>
              <p:cNvGrpSpPr>
                <a:grpSpLocks/>
              </p:cNvGrpSpPr>
              <p:nvPr/>
            </p:nvGrpSpPr>
            <p:grpSpPr bwMode="auto">
              <a:xfrm>
                <a:off x="1766" y="5636"/>
                <a:ext cx="240" cy="318"/>
                <a:chOff x="3168" y="192"/>
                <a:chExt cx="240" cy="672"/>
              </a:xfrm>
            </p:grpSpPr>
            <p:sp>
              <p:nvSpPr>
                <p:cNvPr id="2217" name="Line 63"/>
                <p:cNvSpPr>
                  <a:spLocks noChangeShapeType="1"/>
                </p:cNvSpPr>
                <p:nvPr/>
              </p:nvSpPr>
              <p:spPr bwMode="auto">
                <a:xfrm>
                  <a:off x="3168" y="192"/>
                  <a:ext cx="0" cy="67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18" name="Line 64"/>
                <p:cNvSpPr>
                  <a:spLocks noChangeShapeType="1"/>
                </p:cNvSpPr>
                <p:nvPr/>
              </p:nvSpPr>
              <p:spPr bwMode="auto">
                <a:xfrm>
                  <a:off x="3175" y="192"/>
                  <a:ext cx="231" cy="86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19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3177" y="478"/>
                  <a:ext cx="231" cy="98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20" name="Line 66"/>
                <p:cNvSpPr>
                  <a:spLocks noChangeShapeType="1"/>
                </p:cNvSpPr>
                <p:nvPr/>
              </p:nvSpPr>
              <p:spPr bwMode="auto">
                <a:xfrm>
                  <a:off x="3400" y="279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2216" name="Freeform 67"/>
              <p:cNvSpPr>
                <a:spLocks/>
              </p:cNvSpPr>
              <p:nvPr/>
            </p:nvSpPr>
            <p:spPr bwMode="auto">
              <a:xfrm>
                <a:off x="1780" y="5650"/>
                <a:ext cx="219" cy="159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159 h 159"/>
                  <a:gd name="T4" fmla="*/ 2 w 291"/>
                  <a:gd name="T5" fmla="*/ 114 h 159"/>
                  <a:gd name="T6" fmla="*/ 2 w 291"/>
                  <a:gd name="T7" fmla="*/ 39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65234" tIns="32617" rIns="65234" bIns="32617"/>
              <a:lstStyle/>
              <a:p>
                <a:endParaRPr lang="ru-RU"/>
              </a:p>
            </p:txBody>
          </p:sp>
        </p:grpSp>
        <p:sp>
          <p:nvSpPr>
            <p:cNvPr id="2214" name="Text Box 68"/>
            <p:cNvSpPr txBox="1">
              <a:spLocks noChangeArrowheads="1"/>
            </p:cNvSpPr>
            <p:nvPr/>
          </p:nvSpPr>
          <p:spPr bwMode="auto">
            <a:xfrm>
              <a:off x="4860" y="4199"/>
              <a:ext cx="219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0943" tIns="30474" rIns="60943" bIns="30474">
              <a:spAutoFit/>
            </a:bodyPr>
            <a:lstStyle/>
            <a:p>
              <a:pPr algn="ctr" defTabSz="854075" eaLnBrk="0" hangingPunct="0"/>
              <a:r>
                <a:rPr lang="ru-RU" sz="800" b="1">
                  <a:latin typeface="Times New Roman" pitchFamily="18" charset="0"/>
                  <a:cs typeface="Times New Roman" pitchFamily="18" charset="0"/>
                </a:rPr>
                <a:t>ДПО</a:t>
              </a:r>
            </a:p>
          </p:txBody>
        </p:sp>
      </p:grpSp>
      <p:grpSp>
        <p:nvGrpSpPr>
          <p:cNvPr id="2065" name="Группа 153"/>
          <p:cNvGrpSpPr>
            <a:grpSpLocks/>
          </p:cNvGrpSpPr>
          <p:nvPr/>
        </p:nvGrpSpPr>
        <p:grpSpPr bwMode="auto">
          <a:xfrm rot="10800000">
            <a:off x="342900" y="3570288"/>
            <a:ext cx="257175" cy="109537"/>
            <a:chOff x="6757196" y="7872434"/>
            <a:chExt cx="1073158" cy="153323"/>
          </a:xfrm>
        </p:grpSpPr>
        <p:cxnSp>
          <p:nvCxnSpPr>
            <p:cNvPr id="2204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205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206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207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208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209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210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211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212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</p:grpSp>
      <p:sp>
        <p:nvSpPr>
          <p:cNvPr id="2066" name="Text Box 55"/>
          <p:cNvSpPr txBox="1">
            <a:spLocks noChangeArrowheads="1"/>
          </p:cNvSpPr>
          <p:nvPr/>
        </p:nvSpPr>
        <p:spPr bwMode="auto">
          <a:xfrm>
            <a:off x="635000" y="3448050"/>
            <a:ext cx="333692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59" tIns="63839" rIns="127659" bIns="63839">
            <a:spAutoFit/>
          </a:bodyPr>
          <a:lstStyle/>
          <a:p>
            <a:pPr defTabSz="1276350"/>
            <a:r>
              <a:rPr lang="ru-RU" sz="1100">
                <a:latin typeface="Times New Roman" pitchFamily="18" charset="0"/>
                <a:cs typeface="Times New Roman" pitchFamily="18" charset="0"/>
              </a:rPr>
              <a:t>- минерализованная полоса (ширина, длина);</a:t>
            </a:r>
          </a:p>
        </p:txBody>
      </p:sp>
      <p:grpSp>
        <p:nvGrpSpPr>
          <p:cNvPr id="2067" name="Группа 153"/>
          <p:cNvGrpSpPr>
            <a:grpSpLocks/>
          </p:cNvGrpSpPr>
          <p:nvPr/>
        </p:nvGrpSpPr>
        <p:grpSpPr bwMode="auto">
          <a:xfrm rot="10800000">
            <a:off x="4676775" y="3573463"/>
            <a:ext cx="255588" cy="107950"/>
            <a:chOff x="6757196" y="7872434"/>
            <a:chExt cx="1073158" cy="153323"/>
          </a:xfrm>
        </p:grpSpPr>
        <p:cxnSp>
          <p:nvCxnSpPr>
            <p:cNvPr id="2195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96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97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98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99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00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01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02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03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068" name="Text Box 55"/>
          <p:cNvSpPr txBox="1">
            <a:spLocks noChangeArrowheads="1"/>
          </p:cNvSpPr>
          <p:nvPr/>
        </p:nvSpPr>
        <p:spPr bwMode="auto">
          <a:xfrm>
            <a:off x="4967288" y="3443288"/>
            <a:ext cx="33369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59" tIns="63839" rIns="127659" bIns="63839">
            <a:spAutoFit/>
          </a:bodyPr>
          <a:lstStyle/>
          <a:p>
            <a:pPr defTabSz="1276350"/>
            <a:r>
              <a:rPr lang="ru-RU" sz="1100">
                <a:latin typeface="Times New Roman" pitchFamily="18" charset="0"/>
                <a:cs typeface="Times New Roman" pitchFamily="18" charset="0"/>
              </a:rPr>
              <a:t>- заградительная полоса (ширина, длина);</a:t>
            </a:r>
          </a:p>
        </p:txBody>
      </p:sp>
      <p:sp>
        <p:nvSpPr>
          <p:cNvPr id="2069" name="Полилиния 115"/>
          <p:cNvSpPr>
            <a:spLocks noChangeArrowheads="1"/>
          </p:cNvSpPr>
          <p:nvPr/>
        </p:nvSpPr>
        <p:spPr bwMode="auto">
          <a:xfrm>
            <a:off x="303213" y="993775"/>
            <a:ext cx="320675" cy="158750"/>
          </a:xfrm>
          <a:custGeom>
            <a:avLst/>
            <a:gdLst>
              <a:gd name="T0" fmla="*/ 0 w 2163288"/>
              <a:gd name="T1" fmla="*/ 0 h 1822863"/>
              <a:gd name="T2" fmla="*/ 0 w 2163288"/>
              <a:gd name="T3" fmla="*/ 0 h 1822863"/>
              <a:gd name="T4" fmla="*/ 0 w 2163288"/>
              <a:gd name="T5" fmla="*/ 0 h 1822863"/>
              <a:gd name="T6" fmla="*/ 0 w 2163288"/>
              <a:gd name="T7" fmla="*/ 0 h 1822863"/>
              <a:gd name="T8" fmla="*/ 0 w 2163288"/>
              <a:gd name="T9" fmla="*/ 0 h 1822863"/>
              <a:gd name="T10" fmla="*/ 0 w 2163288"/>
              <a:gd name="T11" fmla="*/ 0 h 1822863"/>
              <a:gd name="T12" fmla="*/ 0 w 2163288"/>
              <a:gd name="T13" fmla="*/ 0 h 1822863"/>
              <a:gd name="T14" fmla="*/ 0 w 2163288"/>
              <a:gd name="T15" fmla="*/ 0 h 1822863"/>
              <a:gd name="T16" fmla="*/ 0 w 2163288"/>
              <a:gd name="T17" fmla="*/ 0 h 1822863"/>
              <a:gd name="T18" fmla="*/ 0 w 2163288"/>
              <a:gd name="T19" fmla="*/ 0 h 1822863"/>
              <a:gd name="T20" fmla="*/ 0 w 2163288"/>
              <a:gd name="T21" fmla="*/ 0 h 1822863"/>
              <a:gd name="T22" fmla="*/ 0 w 2163288"/>
              <a:gd name="T23" fmla="*/ 0 h 1822863"/>
              <a:gd name="T24" fmla="*/ 0 w 2163288"/>
              <a:gd name="T25" fmla="*/ 0 h 18228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63288"/>
              <a:gd name="T40" fmla="*/ 0 h 1822863"/>
              <a:gd name="T41" fmla="*/ 2163288 w 2163288"/>
              <a:gd name="T42" fmla="*/ 1822863 h 182286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63288" h="1822863">
                <a:moveTo>
                  <a:pt x="2163288" y="0"/>
                </a:moveTo>
                <a:cubicBezTo>
                  <a:pt x="2092036" y="48491"/>
                  <a:pt x="2020784" y="96982"/>
                  <a:pt x="1913906" y="142504"/>
                </a:cubicBezTo>
                <a:cubicBezTo>
                  <a:pt x="1807028" y="188026"/>
                  <a:pt x="1688274" y="217715"/>
                  <a:pt x="1522020" y="273133"/>
                </a:cubicBezTo>
                <a:cubicBezTo>
                  <a:pt x="1355766" y="328551"/>
                  <a:pt x="1126176" y="423553"/>
                  <a:pt x="916379" y="475013"/>
                </a:cubicBezTo>
                <a:cubicBezTo>
                  <a:pt x="706582" y="526473"/>
                  <a:pt x="409698" y="522514"/>
                  <a:pt x="263236" y="581891"/>
                </a:cubicBezTo>
                <a:cubicBezTo>
                  <a:pt x="116774" y="641268"/>
                  <a:pt x="75210" y="704603"/>
                  <a:pt x="37605" y="831273"/>
                </a:cubicBezTo>
                <a:cubicBezTo>
                  <a:pt x="0" y="957943"/>
                  <a:pt x="0" y="1229096"/>
                  <a:pt x="37605" y="1341912"/>
                </a:cubicBezTo>
                <a:cubicBezTo>
                  <a:pt x="75210" y="1454728"/>
                  <a:pt x="81148" y="1474520"/>
                  <a:pt x="263236" y="1508167"/>
                </a:cubicBezTo>
                <a:cubicBezTo>
                  <a:pt x="445324" y="1541814"/>
                  <a:pt x="938151" y="1494313"/>
                  <a:pt x="1130135" y="1543793"/>
                </a:cubicBezTo>
                <a:cubicBezTo>
                  <a:pt x="1322119" y="1593274"/>
                  <a:pt x="1335973" y="1787237"/>
                  <a:pt x="1415142" y="1805050"/>
                </a:cubicBezTo>
                <a:cubicBezTo>
                  <a:pt x="1494311" y="1822863"/>
                  <a:pt x="1605148" y="1650671"/>
                  <a:pt x="1605148" y="1650671"/>
                </a:cubicBezTo>
                <a:lnTo>
                  <a:pt x="1617023" y="1650671"/>
                </a:lnTo>
              </a:path>
            </a:pathLst>
          </a:custGeom>
          <a:noFill/>
          <a:ln w="50800" algn="ctr">
            <a:solidFill>
              <a:srgbClr val="009900"/>
            </a:solidFill>
            <a:round/>
            <a:headEnd/>
            <a:tailEnd/>
          </a:ln>
        </p:spPr>
        <p:txBody>
          <a:bodyPr lIns="65298" tIns="32649" rIns="65298" bIns="32649"/>
          <a:lstStyle/>
          <a:p>
            <a:endParaRPr lang="ru-RU"/>
          </a:p>
        </p:txBody>
      </p:sp>
      <p:sp>
        <p:nvSpPr>
          <p:cNvPr id="2070" name="Text Box 965"/>
          <p:cNvSpPr txBox="1">
            <a:spLocks noChangeArrowheads="1"/>
          </p:cNvSpPr>
          <p:nvPr/>
        </p:nvSpPr>
        <p:spPr bwMode="auto">
          <a:xfrm>
            <a:off x="668338" y="969963"/>
            <a:ext cx="23971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6111" tIns="28057" rIns="56111" bIns="28057">
            <a:spAutoFit/>
          </a:bodyPr>
          <a:lstStyle/>
          <a:p>
            <a:pPr defTabSz="898525">
              <a:lnSpc>
                <a:spcPct val="7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 маршруты эвакуации населения;</a:t>
            </a:r>
          </a:p>
        </p:txBody>
      </p:sp>
      <p:sp>
        <p:nvSpPr>
          <p:cNvPr id="2071" name="Text Box 47"/>
          <p:cNvSpPr txBox="1">
            <a:spLocks noChangeArrowheads="1"/>
          </p:cNvSpPr>
          <p:nvPr/>
        </p:nvSpPr>
        <p:spPr bwMode="auto">
          <a:xfrm>
            <a:off x="617538" y="1652588"/>
            <a:ext cx="227806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775" tIns="63894" rIns="127775" bIns="63894">
            <a:spAutoFit/>
          </a:bodyPr>
          <a:lstStyle/>
          <a:p>
            <a:pPr defTabSz="1454150">
              <a:lnSpc>
                <a:spcPct val="8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федеральная противопожарная служба МЧС России;</a:t>
            </a:r>
          </a:p>
        </p:txBody>
      </p:sp>
      <p:grpSp>
        <p:nvGrpSpPr>
          <p:cNvPr id="2072" name="Group 61"/>
          <p:cNvGrpSpPr>
            <a:grpSpLocks/>
          </p:cNvGrpSpPr>
          <p:nvPr/>
        </p:nvGrpSpPr>
        <p:grpSpPr bwMode="auto">
          <a:xfrm>
            <a:off x="303213" y="1755775"/>
            <a:ext cx="317500" cy="254000"/>
            <a:chOff x="1766" y="5636"/>
            <a:chExt cx="240" cy="318"/>
          </a:xfrm>
        </p:grpSpPr>
        <p:grpSp>
          <p:nvGrpSpPr>
            <p:cNvPr id="2189" name="Group 62"/>
            <p:cNvGrpSpPr>
              <a:grpSpLocks/>
            </p:cNvGrpSpPr>
            <p:nvPr/>
          </p:nvGrpSpPr>
          <p:grpSpPr bwMode="auto">
            <a:xfrm>
              <a:off x="1766" y="5636"/>
              <a:ext cx="240" cy="318"/>
              <a:chOff x="3168" y="192"/>
              <a:chExt cx="240" cy="672"/>
            </a:xfrm>
          </p:grpSpPr>
          <p:sp>
            <p:nvSpPr>
              <p:cNvPr id="2191" name="Line 63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0" cy="6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92" name="Line 64"/>
              <p:cNvSpPr>
                <a:spLocks noChangeShapeType="1"/>
              </p:cNvSpPr>
              <p:nvPr/>
            </p:nvSpPr>
            <p:spPr bwMode="auto">
              <a:xfrm>
                <a:off x="3175" y="192"/>
                <a:ext cx="231" cy="8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93" name="Line 65"/>
              <p:cNvSpPr>
                <a:spLocks noChangeShapeType="1"/>
              </p:cNvSpPr>
              <p:nvPr/>
            </p:nvSpPr>
            <p:spPr bwMode="auto">
              <a:xfrm flipV="1">
                <a:off x="3177" y="478"/>
                <a:ext cx="231" cy="98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94" name="Line 66"/>
              <p:cNvSpPr>
                <a:spLocks noChangeShapeType="1"/>
              </p:cNvSpPr>
              <p:nvPr/>
            </p:nvSpPr>
            <p:spPr bwMode="auto">
              <a:xfrm>
                <a:off x="3400" y="279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190" name="Freeform 67"/>
            <p:cNvSpPr>
              <a:spLocks/>
            </p:cNvSpPr>
            <p:nvPr/>
          </p:nvSpPr>
          <p:spPr bwMode="auto">
            <a:xfrm>
              <a:off x="1780" y="5650"/>
              <a:ext cx="219" cy="159"/>
            </a:xfrm>
            <a:custGeom>
              <a:avLst/>
              <a:gdLst>
                <a:gd name="T0" fmla="*/ 0 w 291"/>
                <a:gd name="T1" fmla="*/ 0 h 159"/>
                <a:gd name="T2" fmla="*/ 0 w 291"/>
                <a:gd name="T3" fmla="*/ 159 h 159"/>
                <a:gd name="T4" fmla="*/ 2 w 291"/>
                <a:gd name="T5" fmla="*/ 114 h 159"/>
                <a:gd name="T6" fmla="*/ 2 w 291"/>
                <a:gd name="T7" fmla="*/ 39 h 159"/>
                <a:gd name="T8" fmla="*/ 0 w 29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159"/>
                <a:gd name="T17" fmla="*/ 291 w 291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159">
                  <a:moveTo>
                    <a:pt x="0" y="0"/>
                  </a:moveTo>
                  <a:lnTo>
                    <a:pt x="0" y="159"/>
                  </a:lnTo>
                  <a:lnTo>
                    <a:pt x="291" y="114"/>
                  </a:lnTo>
                  <a:lnTo>
                    <a:pt x="29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lIns="65234" tIns="32617" rIns="65234" bIns="32617"/>
            <a:lstStyle/>
            <a:p>
              <a:endParaRPr lang="ru-RU"/>
            </a:p>
          </p:txBody>
        </p:sp>
      </p:grpSp>
      <p:sp>
        <p:nvSpPr>
          <p:cNvPr id="2073" name="Text Box 37"/>
          <p:cNvSpPr txBox="1">
            <a:spLocks noChangeArrowheads="1"/>
          </p:cNvSpPr>
          <p:nvPr/>
        </p:nvSpPr>
        <p:spPr bwMode="auto">
          <a:xfrm>
            <a:off x="4945063" y="2233613"/>
            <a:ext cx="386397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52" tIns="63837" rIns="127652" bIns="63837">
            <a:spAutoFit/>
          </a:bodyPr>
          <a:lstStyle/>
          <a:p>
            <a:pPr defTabSz="1274763">
              <a:spcBef>
                <a:spcPct val="50000"/>
              </a:spcBef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вещевые склады, 7 тонн </a:t>
            </a:r>
            <a:r>
              <a:rPr lang="ru-RU" sz="9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(наименование основного имущества) ;</a:t>
            </a:r>
            <a:endParaRPr lang="ru-RU" sz="11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4" name="Text Box 34"/>
          <p:cNvSpPr txBox="1">
            <a:spLocks noChangeArrowheads="1"/>
          </p:cNvSpPr>
          <p:nvPr/>
        </p:nvSpPr>
        <p:spPr bwMode="auto">
          <a:xfrm>
            <a:off x="4951413" y="2525713"/>
            <a:ext cx="3857625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52" tIns="63837" rIns="127652" bIns="63837">
            <a:spAutoFit/>
          </a:bodyPr>
          <a:lstStyle/>
          <a:p>
            <a:pPr defTabSz="1274763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прод-ые склады, 7 тонн</a:t>
            </a:r>
            <a:r>
              <a:rPr lang="en-US" sz="11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(наименование основного имущества) ;</a:t>
            </a:r>
            <a:endParaRPr lang="ru-RU" sz="11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274763">
              <a:spcBef>
                <a:spcPct val="50000"/>
              </a:spcBef>
            </a:pPr>
            <a:endParaRPr lang="ru-RU" sz="11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5" name="Rectangle 47"/>
          <p:cNvSpPr>
            <a:spLocks noChangeArrowheads="1"/>
          </p:cNvSpPr>
          <p:nvPr/>
        </p:nvSpPr>
        <p:spPr bwMode="auto">
          <a:xfrm>
            <a:off x="4370388" y="2279650"/>
            <a:ext cx="457200" cy="230188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396" tIns="45700" rIns="91396" bIns="45700" anchor="ctr"/>
          <a:lstStyle/>
          <a:p>
            <a:pPr algn="ctr" defTabSz="652463"/>
            <a:r>
              <a:rPr lang="ru-RU" sz="1400" b="1">
                <a:latin typeface="Calibri" charset="-52"/>
              </a:rPr>
              <a:t>вещ</a:t>
            </a:r>
          </a:p>
        </p:txBody>
      </p:sp>
      <p:sp>
        <p:nvSpPr>
          <p:cNvPr id="2076" name="Rectangle 48"/>
          <p:cNvSpPr>
            <a:spLocks noChangeArrowheads="1"/>
          </p:cNvSpPr>
          <p:nvPr/>
        </p:nvSpPr>
        <p:spPr bwMode="auto">
          <a:xfrm>
            <a:off x="4324350" y="2573338"/>
            <a:ext cx="515938" cy="230187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396" tIns="45700" rIns="91396" bIns="45700" anchor="ctr"/>
          <a:lstStyle/>
          <a:p>
            <a:pPr algn="ctr" defTabSz="652463"/>
            <a:r>
              <a:rPr lang="ru-RU" sz="1400" b="1">
                <a:latin typeface="Calibri" charset="-52"/>
              </a:rPr>
              <a:t>прод</a:t>
            </a:r>
          </a:p>
        </p:txBody>
      </p:sp>
      <p:sp>
        <p:nvSpPr>
          <p:cNvPr id="2077" name="Text Box 34"/>
          <p:cNvSpPr txBox="1">
            <a:spLocks noChangeArrowheads="1"/>
          </p:cNvSpPr>
          <p:nvPr/>
        </p:nvSpPr>
        <p:spPr bwMode="auto">
          <a:xfrm>
            <a:off x="4964113" y="2819400"/>
            <a:ext cx="3948112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52" tIns="63837" rIns="127652" bIns="63837">
            <a:spAutoFit/>
          </a:bodyPr>
          <a:lstStyle/>
          <a:p>
            <a:pPr defTabSz="1274763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склады мед. им-ва7 тонн </a:t>
            </a:r>
            <a:r>
              <a:rPr lang="ru-RU" sz="900">
                <a:latin typeface="Times New Roman" pitchFamily="18" charset="0"/>
                <a:cs typeface="Times New Roman" pitchFamily="18" charset="0"/>
              </a:rPr>
              <a:t>(наименование основного имущества);</a:t>
            </a:r>
          </a:p>
        </p:txBody>
      </p:sp>
      <p:sp>
        <p:nvSpPr>
          <p:cNvPr id="2078" name="Text Box 34"/>
          <p:cNvSpPr txBox="1">
            <a:spLocks noChangeArrowheads="1"/>
          </p:cNvSpPr>
          <p:nvPr/>
        </p:nvSpPr>
        <p:spPr bwMode="auto">
          <a:xfrm>
            <a:off x="4968875" y="3086100"/>
            <a:ext cx="394335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52" tIns="63837" rIns="127652" bIns="63837">
            <a:spAutoFit/>
          </a:bodyPr>
          <a:lstStyle/>
          <a:p>
            <a:pPr defTabSz="1274763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склады стройматериалов, 7 тонн </a:t>
            </a:r>
            <a:r>
              <a:rPr lang="ru-RU" sz="9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(наименование основного </a:t>
            </a:r>
            <a:r>
              <a:rPr lang="en-US" sz="9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9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имущества) ;</a:t>
            </a:r>
            <a:endParaRPr lang="ru-RU" sz="11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274763">
              <a:spcBef>
                <a:spcPct val="50000"/>
              </a:spcBef>
            </a:pPr>
            <a:endParaRPr lang="ru-RU" sz="11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9" name="Rectangle 65"/>
          <p:cNvSpPr>
            <a:spLocks noChangeArrowheads="1"/>
          </p:cNvSpPr>
          <p:nvPr/>
        </p:nvSpPr>
        <p:spPr bwMode="auto">
          <a:xfrm>
            <a:off x="4375150" y="2867025"/>
            <a:ext cx="457200" cy="227013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396" tIns="45700" rIns="91396" bIns="45700" anchor="ctr"/>
          <a:lstStyle/>
          <a:p>
            <a:pPr algn="ctr" defTabSz="652463"/>
            <a:r>
              <a:rPr lang="ru-RU" sz="1400" b="1">
                <a:latin typeface="Calibri" charset="-52"/>
              </a:rPr>
              <a:t>мед</a:t>
            </a:r>
          </a:p>
        </p:txBody>
      </p:sp>
      <p:sp>
        <p:nvSpPr>
          <p:cNvPr id="2080" name="Rectangle 66"/>
          <p:cNvSpPr>
            <a:spLocks noChangeArrowheads="1"/>
          </p:cNvSpPr>
          <p:nvPr/>
        </p:nvSpPr>
        <p:spPr bwMode="auto">
          <a:xfrm>
            <a:off x="4389438" y="3157538"/>
            <a:ext cx="457200" cy="227012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396" tIns="45700" rIns="91396" bIns="45700" anchor="ctr"/>
          <a:lstStyle/>
          <a:p>
            <a:pPr algn="ctr" defTabSz="652463"/>
            <a:r>
              <a:rPr lang="ru-RU" sz="1400" b="1">
                <a:latin typeface="Calibri" charset="-52"/>
              </a:rPr>
              <a:t>стр</a:t>
            </a:r>
          </a:p>
        </p:txBody>
      </p:sp>
      <p:sp>
        <p:nvSpPr>
          <p:cNvPr id="2081" name="Text Box 37"/>
          <p:cNvSpPr txBox="1">
            <a:spLocks noChangeArrowheads="1"/>
          </p:cNvSpPr>
          <p:nvPr/>
        </p:nvSpPr>
        <p:spPr bwMode="auto">
          <a:xfrm>
            <a:off x="4781550" y="2573338"/>
            <a:ext cx="3048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52" tIns="63837" rIns="127652" bIns="63837">
            <a:spAutoFit/>
          </a:bodyPr>
          <a:lstStyle/>
          <a:p>
            <a:pPr defTabSz="1274763">
              <a:spcBef>
                <a:spcPct val="50000"/>
              </a:spcBef>
            </a:pPr>
            <a:r>
              <a:rPr lang="ru-RU" sz="800" b="1">
                <a:latin typeface="Calibri" charset="-52"/>
              </a:rPr>
              <a:t>7</a:t>
            </a:r>
          </a:p>
        </p:txBody>
      </p:sp>
      <p:sp>
        <p:nvSpPr>
          <p:cNvPr id="2082" name="Text Box 37"/>
          <p:cNvSpPr txBox="1">
            <a:spLocks noChangeArrowheads="1"/>
          </p:cNvSpPr>
          <p:nvPr/>
        </p:nvSpPr>
        <p:spPr bwMode="auto">
          <a:xfrm>
            <a:off x="4800600" y="2863850"/>
            <a:ext cx="3048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52" tIns="63837" rIns="127652" bIns="63837">
            <a:spAutoFit/>
          </a:bodyPr>
          <a:lstStyle/>
          <a:p>
            <a:pPr defTabSz="1274763">
              <a:spcBef>
                <a:spcPct val="50000"/>
              </a:spcBef>
            </a:pPr>
            <a:r>
              <a:rPr lang="ru-RU" sz="800" b="1">
                <a:latin typeface="Calibri" charset="-52"/>
              </a:rPr>
              <a:t>7</a:t>
            </a:r>
          </a:p>
        </p:txBody>
      </p:sp>
      <p:sp>
        <p:nvSpPr>
          <p:cNvPr id="2083" name="Text Box 37"/>
          <p:cNvSpPr txBox="1">
            <a:spLocks noChangeArrowheads="1"/>
          </p:cNvSpPr>
          <p:nvPr/>
        </p:nvSpPr>
        <p:spPr bwMode="auto">
          <a:xfrm>
            <a:off x="4800600" y="3135313"/>
            <a:ext cx="3048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52" tIns="63837" rIns="127652" bIns="63837">
            <a:spAutoFit/>
          </a:bodyPr>
          <a:lstStyle/>
          <a:p>
            <a:pPr defTabSz="1274763">
              <a:spcBef>
                <a:spcPct val="50000"/>
              </a:spcBef>
            </a:pPr>
            <a:r>
              <a:rPr lang="ru-RU" sz="800" b="1">
                <a:latin typeface="Calibri" charset="-52"/>
              </a:rPr>
              <a:t>7</a:t>
            </a:r>
          </a:p>
        </p:txBody>
      </p:sp>
      <p:sp>
        <p:nvSpPr>
          <p:cNvPr id="2084" name="Text Box 37"/>
          <p:cNvSpPr txBox="1">
            <a:spLocks noChangeArrowheads="1"/>
          </p:cNvSpPr>
          <p:nvPr/>
        </p:nvSpPr>
        <p:spPr bwMode="auto">
          <a:xfrm>
            <a:off x="4781550" y="2279650"/>
            <a:ext cx="3048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52" tIns="63837" rIns="127652" bIns="63837">
            <a:spAutoFit/>
          </a:bodyPr>
          <a:lstStyle/>
          <a:p>
            <a:pPr defTabSz="1274763">
              <a:spcBef>
                <a:spcPct val="50000"/>
              </a:spcBef>
            </a:pPr>
            <a:r>
              <a:rPr lang="ru-RU" sz="800" b="1">
                <a:latin typeface="Calibri" charset="-52"/>
              </a:rPr>
              <a:t>7</a:t>
            </a:r>
          </a:p>
        </p:txBody>
      </p:sp>
      <p:grpSp>
        <p:nvGrpSpPr>
          <p:cNvPr id="2085" name="Group 53"/>
          <p:cNvGrpSpPr>
            <a:grpSpLocks/>
          </p:cNvGrpSpPr>
          <p:nvPr/>
        </p:nvGrpSpPr>
        <p:grpSpPr bwMode="auto">
          <a:xfrm>
            <a:off x="4402138" y="1911350"/>
            <a:ext cx="306387" cy="304800"/>
            <a:chOff x="0" y="417"/>
            <a:chExt cx="4864" cy="17088"/>
          </a:xfrm>
        </p:grpSpPr>
        <p:sp>
          <p:nvSpPr>
            <p:cNvPr id="2187" name="Freeform 54"/>
            <p:cNvSpPr>
              <a:spLocks/>
            </p:cNvSpPr>
            <p:nvPr/>
          </p:nvSpPr>
          <p:spPr bwMode="auto">
            <a:xfrm>
              <a:off x="0" y="8732"/>
              <a:ext cx="4864" cy="8773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000"/>
                <a:gd name="T52" fmla="*/ 0 h 20000"/>
                <a:gd name="T53" fmla="*/ 20000 w 20000"/>
                <a:gd name="T54" fmla="*/ 20000 h 200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000" h="20000">
                  <a:moveTo>
                    <a:pt x="0" y="0"/>
                  </a:moveTo>
                  <a:lnTo>
                    <a:pt x="475" y="0"/>
                  </a:lnTo>
                  <a:lnTo>
                    <a:pt x="475" y="948"/>
                  </a:lnTo>
                  <a:lnTo>
                    <a:pt x="19952" y="948"/>
                  </a:lnTo>
                  <a:lnTo>
                    <a:pt x="19952" y="6635"/>
                  </a:lnTo>
                  <a:lnTo>
                    <a:pt x="19002" y="7583"/>
                  </a:lnTo>
                  <a:lnTo>
                    <a:pt x="19002" y="10427"/>
                  </a:lnTo>
                  <a:lnTo>
                    <a:pt x="17577" y="12322"/>
                  </a:lnTo>
                  <a:lnTo>
                    <a:pt x="15677" y="15166"/>
                  </a:lnTo>
                  <a:lnTo>
                    <a:pt x="14252" y="18957"/>
                  </a:lnTo>
                  <a:lnTo>
                    <a:pt x="13777" y="18957"/>
                  </a:lnTo>
                  <a:lnTo>
                    <a:pt x="10926" y="19905"/>
                  </a:lnTo>
                  <a:lnTo>
                    <a:pt x="8076" y="19905"/>
                  </a:lnTo>
                  <a:lnTo>
                    <a:pt x="4751" y="18009"/>
                  </a:lnTo>
                  <a:lnTo>
                    <a:pt x="3325" y="15166"/>
                  </a:lnTo>
                  <a:lnTo>
                    <a:pt x="2375" y="123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333333"/>
              </a:solidFill>
              <a:round/>
              <a:headEnd type="none" w="sm" len="med"/>
              <a:tailEnd type="none" w="sm" len="med"/>
            </a:ln>
          </p:spPr>
          <p:txBody>
            <a:bodyPr lIns="65298" tIns="32649" rIns="65298" bIns="32649"/>
            <a:lstStyle/>
            <a:p>
              <a:endParaRPr lang="ru-RU"/>
            </a:p>
          </p:txBody>
        </p:sp>
        <p:sp>
          <p:nvSpPr>
            <p:cNvPr id="2188" name="Oval 60"/>
            <p:cNvSpPr>
              <a:spLocks noChangeArrowheads="1"/>
            </p:cNvSpPr>
            <p:nvPr/>
          </p:nvSpPr>
          <p:spPr bwMode="auto">
            <a:xfrm>
              <a:off x="116" y="417"/>
              <a:ext cx="4748" cy="17088"/>
            </a:xfrm>
            <a:prstGeom prst="ellipse">
              <a:avLst/>
            </a:prstGeom>
            <a:noFill/>
            <a:ln w="25400">
              <a:solidFill>
                <a:srgbClr val="333333"/>
              </a:solidFill>
              <a:round/>
              <a:headEnd/>
              <a:tailEnd/>
            </a:ln>
          </p:spPr>
          <p:txBody>
            <a:bodyPr lIns="65298" tIns="32649" rIns="65298" bIns="32649"/>
            <a:lstStyle/>
            <a:p>
              <a:pPr defTabSz="652463"/>
              <a:endParaRPr lang="ru-RU" sz="3900" b="1">
                <a:latin typeface="Calibri" charset="-52"/>
              </a:endParaRPr>
            </a:p>
          </p:txBody>
        </p:sp>
      </p:grpSp>
      <p:sp>
        <p:nvSpPr>
          <p:cNvPr id="2086" name="Text Box 37"/>
          <p:cNvSpPr txBox="1">
            <a:spLocks noChangeArrowheads="1"/>
          </p:cNvSpPr>
          <p:nvPr/>
        </p:nvSpPr>
        <p:spPr bwMode="auto">
          <a:xfrm>
            <a:off x="4779963" y="1951038"/>
            <a:ext cx="3048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52" tIns="63837" rIns="127652" bIns="63837">
            <a:spAutoFit/>
          </a:bodyPr>
          <a:lstStyle/>
          <a:p>
            <a:pPr defTabSz="1274763">
              <a:spcBef>
                <a:spcPct val="50000"/>
              </a:spcBef>
            </a:pPr>
            <a:r>
              <a:rPr lang="ru-RU" sz="800" b="1">
                <a:latin typeface="Calibri" charset="-52"/>
              </a:rPr>
              <a:t>7</a:t>
            </a:r>
          </a:p>
        </p:txBody>
      </p:sp>
      <p:sp>
        <p:nvSpPr>
          <p:cNvPr id="2087" name="Text Box 37"/>
          <p:cNvSpPr txBox="1">
            <a:spLocks noChangeArrowheads="1"/>
          </p:cNvSpPr>
          <p:nvPr/>
        </p:nvSpPr>
        <p:spPr bwMode="auto">
          <a:xfrm>
            <a:off x="4948238" y="1887538"/>
            <a:ext cx="3563937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52" tIns="63837" rIns="127652" bIns="63837">
            <a:spAutoFit/>
          </a:bodyPr>
          <a:lstStyle/>
          <a:p>
            <a:pPr defTabSz="1274763">
              <a:spcBef>
                <a:spcPct val="50000"/>
              </a:spcBef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ГСМ, 7 тонн;</a:t>
            </a:r>
          </a:p>
        </p:txBody>
      </p:sp>
      <p:sp>
        <p:nvSpPr>
          <p:cNvPr id="2088" name="Равнобедренный треугольник 74"/>
          <p:cNvSpPr>
            <a:spLocks noChangeArrowheads="1"/>
          </p:cNvSpPr>
          <p:nvPr/>
        </p:nvSpPr>
        <p:spPr bwMode="auto">
          <a:xfrm>
            <a:off x="4492625" y="854075"/>
            <a:ext cx="304800" cy="306388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65290" tIns="32645" rIns="65290" bIns="32645"/>
          <a:lstStyle/>
          <a:p>
            <a:pPr defTabSz="652463"/>
            <a:endParaRPr lang="ru-RU" sz="800" b="1">
              <a:solidFill>
                <a:srgbClr val="FF0000"/>
              </a:solidFill>
              <a:latin typeface="Calibri" charset="-52"/>
            </a:endParaRPr>
          </a:p>
        </p:txBody>
      </p:sp>
      <p:sp>
        <p:nvSpPr>
          <p:cNvPr id="2089" name="Text Box 982"/>
          <p:cNvSpPr txBox="1">
            <a:spLocks noChangeArrowheads="1"/>
          </p:cNvSpPr>
          <p:nvPr/>
        </p:nvSpPr>
        <p:spPr bwMode="auto">
          <a:xfrm>
            <a:off x="4872038" y="960438"/>
            <a:ext cx="1639887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536" tIns="39270" rIns="78536" bIns="39270">
            <a:spAutoFit/>
          </a:bodyPr>
          <a:lstStyle/>
          <a:p>
            <a:pPr defTabSz="896938">
              <a:lnSpc>
                <a:spcPct val="7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пожарный пост;</a:t>
            </a:r>
          </a:p>
        </p:txBody>
      </p:sp>
      <p:sp>
        <p:nvSpPr>
          <p:cNvPr id="2090" name="Овал 76"/>
          <p:cNvSpPr>
            <a:spLocks noChangeArrowheads="1"/>
          </p:cNvSpPr>
          <p:nvPr/>
        </p:nvSpPr>
        <p:spPr bwMode="auto">
          <a:xfrm>
            <a:off x="4478338" y="1219200"/>
            <a:ext cx="357187" cy="304800"/>
          </a:xfrm>
          <a:prstGeom prst="ellipse">
            <a:avLst/>
          </a:prstGeom>
          <a:noFill/>
          <a:ln w="41275" algn="ctr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lIns="65290" tIns="32645" rIns="65290" bIns="32645"/>
          <a:lstStyle/>
          <a:p>
            <a:pPr defTabSz="652463"/>
            <a:endParaRPr lang="ru-RU" sz="3900" b="1">
              <a:latin typeface="Calibri" charset="-52"/>
            </a:endParaRPr>
          </a:p>
        </p:txBody>
      </p:sp>
      <p:sp>
        <p:nvSpPr>
          <p:cNvPr id="2091" name="Text Box 982"/>
          <p:cNvSpPr txBox="1">
            <a:spLocks noChangeArrowheads="1"/>
          </p:cNvSpPr>
          <p:nvPr/>
        </p:nvSpPr>
        <p:spPr bwMode="auto">
          <a:xfrm>
            <a:off x="4879975" y="1273175"/>
            <a:ext cx="27971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536" tIns="39270" rIns="78536" bIns="39270">
            <a:spAutoFit/>
          </a:bodyPr>
          <a:lstStyle/>
          <a:p>
            <a:pPr defTabSz="896938">
              <a:lnSpc>
                <a:spcPct val="7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зона ответственности пожарных постов;</a:t>
            </a:r>
          </a:p>
        </p:txBody>
      </p:sp>
      <p:sp>
        <p:nvSpPr>
          <p:cNvPr id="101" name="Text Box 2072"/>
          <p:cNvSpPr txBox="1">
            <a:spLocks noChangeArrowheads="1"/>
          </p:cNvSpPr>
          <p:nvPr/>
        </p:nvSpPr>
        <p:spPr bwMode="auto">
          <a:xfrm>
            <a:off x="4371975" y="1644650"/>
            <a:ext cx="500063" cy="207963"/>
          </a:xfrm>
          <a:prstGeom prst="rect">
            <a:avLst/>
          </a:prstGeom>
          <a:solidFill>
            <a:srgbClr val="0000FF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418" tIns="45710" rIns="91418" bIns="45710">
            <a:spAutoFit/>
          </a:bodyPr>
          <a:lstStyle/>
          <a:p>
            <a:pPr algn="ctr" defTabSz="652463">
              <a:spcBef>
                <a:spcPct val="50000"/>
              </a:spcBef>
              <a:defRPr/>
            </a:pPr>
            <a:endParaRPr lang="ru-RU" sz="700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093" name="Text Box 982"/>
          <p:cNvSpPr txBox="1">
            <a:spLocks noChangeArrowheads="1"/>
          </p:cNvSpPr>
          <p:nvPr/>
        </p:nvSpPr>
        <p:spPr bwMode="auto">
          <a:xfrm>
            <a:off x="4891088" y="1628775"/>
            <a:ext cx="2798762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536" tIns="39270" rIns="78536" bIns="39270">
            <a:spAutoFit/>
          </a:bodyPr>
          <a:lstStyle/>
          <a:p>
            <a:pPr defTabSz="896938">
              <a:lnSpc>
                <a:spcPct val="7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места забора воды БЕ-200ЧС;</a:t>
            </a:r>
          </a:p>
        </p:txBody>
      </p:sp>
      <p:grpSp>
        <p:nvGrpSpPr>
          <p:cNvPr id="2094" name="Группа 90"/>
          <p:cNvGrpSpPr>
            <a:grpSpLocks/>
          </p:cNvGrpSpPr>
          <p:nvPr/>
        </p:nvGrpSpPr>
        <p:grpSpPr bwMode="auto">
          <a:xfrm>
            <a:off x="347663" y="3756025"/>
            <a:ext cx="252412" cy="269875"/>
            <a:chOff x="4040346" y="5502280"/>
            <a:chExt cx="352876" cy="378000"/>
          </a:xfrm>
        </p:grpSpPr>
        <p:sp>
          <p:nvSpPr>
            <p:cNvPr id="2183" name="Oval 41"/>
            <p:cNvSpPr>
              <a:spLocks noChangeArrowheads="1"/>
            </p:cNvSpPr>
            <p:nvPr/>
          </p:nvSpPr>
          <p:spPr bwMode="auto">
            <a:xfrm>
              <a:off x="4040346" y="5514980"/>
              <a:ext cx="352876" cy="344227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91236" tIns="45619" rIns="91236" bIns="45619" anchor="ctr"/>
            <a:lstStyle/>
            <a:p>
              <a:pPr algn="ctr" defTabSz="911225"/>
              <a:endParaRPr lang="ru-RU" sz="2900" b="1">
                <a:solidFill>
                  <a:schemeClr val="bg1"/>
                </a:solidFill>
                <a:latin typeface="Calibri" charset="-52"/>
                <a:cs typeface="Times New Roman" pitchFamily="18" charset="0"/>
              </a:endParaRPr>
            </a:p>
          </p:txBody>
        </p:sp>
        <p:grpSp>
          <p:nvGrpSpPr>
            <p:cNvPr id="2184" name="Прямоугольник 92"/>
            <p:cNvGrpSpPr>
              <a:grpSpLocks/>
            </p:cNvGrpSpPr>
            <p:nvPr/>
          </p:nvGrpSpPr>
          <p:grpSpPr bwMode="auto">
            <a:xfrm>
              <a:off x="4156636" y="5497642"/>
              <a:ext cx="122076" cy="390325"/>
              <a:chOff x="603504" y="5254752"/>
              <a:chExt cx="121920" cy="390144"/>
            </a:xfrm>
          </p:grpSpPr>
          <p:pic>
            <p:nvPicPr>
              <p:cNvPr id="2185" name="Прямоугольник 92"/>
              <p:cNvPicPr>
                <a:picLocks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03504" y="5254752"/>
                <a:ext cx="121920" cy="390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86" name="Text Box 95"/>
              <p:cNvSpPr txBox="1">
                <a:spLocks noChangeArrowheads="1"/>
              </p:cNvSpPr>
              <p:nvPr/>
            </p:nvSpPr>
            <p:spPr bwMode="auto">
              <a:xfrm>
                <a:off x="609645" y="5259388"/>
                <a:ext cx="107862" cy="377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396" tIns="45700" rIns="91396" bIns="45700" anchor="ctr"/>
              <a:lstStyle/>
              <a:p>
                <a:pPr algn="ctr" defTabSz="911225"/>
                <a:endParaRPr lang="ru-RU">
                  <a:solidFill>
                    <a:srgbClr val="FFFFFF"/>
                  </a:solidFill>
                  <a:latin typeface="Calibri" charset="-52"/>
                </a:endParaRPr>
              </a:p>
            </p:txBody>
          </p:sp>
        </p:grpSp>
      </p:grpSp>
      <p:grpSp>
        <p:nvGrpSpPr>
          <p:cNvPr id="2095" name="Группа 93"/>
          <p:cNvGrpSpPr>
            <a:grpSpLocks/>
          </p:cNvGrpSpPr>
          <p:nvPr/>
        </p:nvGrpSpPr>
        <p:grpSpPr bwMode="auto">
          <a:xfrm>
            <a:off x="350838" y="4065588"/>
            <a:ext cx="252412" cy="269875"/>
            <a:chOff x="4040346" y="5502280"/>
            <a:chExt cx="352876" cy="378000"/>
          </a:xfrm>
        </p:grpSpPr>
        <p:sp>
          <p:nvSpPr>
            <p:cNvPr id="2179" name="Oval 41"/>
            <p:cNvSpPr>
              <a:spLocks noChangeArrowheads="1"/>
            </p:cNvSpPr>
            <p:nvPr/>
          </p:nvSpPr>
          <p:spPr bwMode="auto">
            <a:xfrm>
              <a:off x="4040346" y="5514980"/>
              <a:ext cx="352876" cy="344227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91236" tIns="45619" rIns="91236" bIns="45619" anchor="ctr"/>
            <a:lstStyle/>
            <a:p>
              <a:pPr algn="ctr" defTabSz="911225"/>
              <a:endParaRPr lang="ru-RU" sz="2900" b="1">
                <a:solidFill>
                  <a:schemeClr val="bg1"/>
                </a:solidFill>
                <a:latin typeface="Calibri" charset="-52"/>
                <a:cs typeface="Times New Roman" pitchFamily="18" charset="0"/>
              </a:endParaRPr>
            </a:p>
          </p:txBody>
        </p:sp>
        <p:grpSp>
          <p:nvGrpSpPr>
            <p:cNvPr id="2180" name="Прямоугольник 95"/>
            <p:cNvGrpSpPr>
              <a:grpSpLocks/>
            </p:cNvGrpSpPr>
            <p:nvPr/>
          </p:nvGrpSpPr>
          <p:grpSpPr bwMode="auto">
            <a:xfrm>
              <a:off x="4170179" y="5497071"/>
              <a:ext cx="122076" cy="390325"/>
              <a:chOff x="621792" y="5687568"/>
              <a:chExt cx="121920" cy="390144"/>
            </a:xfrm>
          </p:grpSpPr>
          <p:pic>
            <p:nvPicPr>
              <p:cNvPr id="2181" name="Прямоугольник 95"/>
              <p:cNvPicPr>
                <a:picLocks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21792" y="5687568"/>
                <a:ext cx="121920" cy="390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82" name="Text Box 100"/>
              <p:cNvSpPr txBox="1">
                <a:spLocks noChangeArrowheads="1"/>
              </p:cNvSpPr>
              <p:nvPr/>
            </p:nvSpPr>
            <p:spPr bwMode="auto">
              <a:xfrm>
                <a:off x="627107" y="5692775"/>
                <a:ext cx="107862" cy="377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396" tIns="45700" rIns="91396" bIns="45700" anchor="ctr"/>
              <a:lstStyle/>
              <a:p>
                <a:pPr algn="ctr" defTabSz="911225"/>
                <a:endParaRPr lang="ru-RU">
                  <a:solidFill>
                    <a:srgbClr val="FFFFFF"/>
                  </a:solidFill>
                  <a:latin typeface="Calibri" charset="-52"/>
                </a:endParaRPr>
              </a:p>
            </p:txBody>
          </p:sp>
        </p:grpSp>
      </p:grpSp>
      <p:grpSp>
        <p:nvGrpSpPr>
          <p:cNvPr id="2096" name="Группа 96"/>
          <p:cNvGrpSpPr>
            <a:grpSpLocks/>
          </p:cNvGrpSpPr>
          <p:nvPr/>
        </p:nvGrpSpPr>
        <p:grpSpPr bwMode="auto">
          <a:xfrm>
            <a:off x="350838" y="4360863"/>
            <a:ext cx="252412" cy="269875"/>
            <a:chOff x="4040346" y="5502280"/>
            <a:chExt cx="352876" cy="378000"/>
          </a:xfrm>
        </p:grpSpPr>
        <p:sp>
          <p:nvSpPr>
            <p:cNvPr id="2175" name="Oval 41"/>
            <p:cNvSpPr>
              <a:spLocks noChangeArrowheads="1"/>
            </p:cNvSpPr>
            <p:nvPr/>
          </p:nvSpPr>
          <p:spPr bwMode="auto">
            <a:xfrm>
              <a:off x="4040346" y="5514980"/>
              <a:ext cx="352876" cy="344227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91236" tIns="45619" rIns="91236" bIns="45619" anchor="ctr"/>
            <a:lstStyle/>
            <a:p>
              <a:pPr algn="ctr" defTabSz="911225"/>
              <a:endParaRPr lang="ru-RU" sz="2900" b="1">
                <a:solidFill>
                  <a:schemeClr val="bg1"/>
                </a:solidFill>
                <a:latin typeface="Calibri" charset="-52"/>
                <a:cs typeface="Times New Roman" pitchFamily="18" charset="0"/>
              </a:endParaRPr>
            </a:p>
          </p:txBody>
        </p:sp>
        <p:grpSp>
          <p:nvGrpSpPr>
            <p:cNvPr id="2176" name="Прямоугольник 98"/>
            <p:cNvGrpSpPr>
              <a:grpSpLocks/>
            </p:cNvGrpSpPr>
            <p:nvPr/>
          </p:nvGrpSpPr>
          <p:grpSpPr bwMode="auto">
            <a:xfrm>
              <a:off x="4170179" y="5498849"/>
              <a:ext cx="122076" cy="390325"/>
              <a:chOff x="621792" y="6102096"/>
              <a:chExt cx="121920" cy="390144"/>
            </a:xfrm>
          </p:grpSpPr>
          <p:pic>
            <p:nvPicPr>
              <p:cNvPr id="2177" name="Прямоугольник 98"/>
              <p:cNvPicPr>
                <a:picLocks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621792" y="6102096"/>
                <a:ext cx="121920" cy="390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78" name="Text Box 105"/>
              <p:cNvSpPr txBox="1">
                <a:spLocks noChangeArrowheads="1"/>
              </p:cNvSpPr>
              <p:nvPr/>
            </p:nvSpPr>
            <p:spPr bwMode="auto">
              <a:xfrm>
                <a:off x="627107" y="6105525"/>
                <a:ext cx="107862" cy="377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396" tIns="45700" rIns="91396" bIns="45700" anchor="ctr"/>
              <a:lstStyle/>
              <a:p>
                <a:pPr algn="ctr" defTabSz="911225"/>
                <a:endParaRPr lang="ru-RU">
                  <a:solidFill>
                    <a:srgbClr val="FFFFFF"/>
                  </a:solidFill>
                  <a:latin typeface="Calibri" charset="-52"/>
                </a:endParaRPr>
              </a:p>
            </p:txBody>
          </p:sp>
        </p:grpSp>
      </p:grpSp>
      <p:grpSp>
        <p:nvGrpSpPr>
          <p:cNvPr id="2097" name="Группа 99"/>
          <p:cNvGrpSpPr>
            <a:grpSpLocks/>
          </p:cNvGrpSpPr>
          <p:nvPr/>
        </p:nvGrpSpPr>
        <p:grpSpPr bwMode="auto">
          <a:xfrm>
            <a:off x="355600" y="4668838"/>
            <a:ext cx="252413" cy="269875"/>
            <a:chOff x="4040346" y="5502280"/>
            <a:chExt cx="352876" cy="378000"/>
          </a:xfrm>
        </p:grpSpPr>
        <p:sp>
          <p:nvSpPr>
            <p:cNvPr id="2171" name="Oval 41"/>
            <p:cNvSpPr>
              <a:spLocks noChangeArrowheads="1"/>
            </p:cNvSpPr>
            <p:nvPr/>
          </p:nvSpPr>
          <p:spPr bwMode="auto">
            <a:xfrm>
              <a:off x="4040346" y="5514980"/>
              <a:ext cx="352876" cy="344227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91236" tIns="45619" rIns="91236" bIns="45619" anchor="ctr"/>
            <a:lstStyle/>
            <a:p>
              <a:pPr algn="ctr" defTabSz="911225"/>
              <a:endParaRPr lang="ru-RU" sz="2900" b="1">
                <a:solidFill>
                  <a:schemeClr val="bg1"/>
                </a:solidFill>
                <a:latin typeface="Calibri" charset="-52"/>
                <a:cs typeface="Times New Roman" pitchFamily="18" charset="0"/>
              </a:endParaRPr>
            </a:p>
          </p:txBody>
        </p:sp>
        <p:grpSp>
          <p:nvGrpSpPr>
            <p:cNvPr id="2172" name="Прямоугольник 102"/>
            <p:cNvGrpSpPr>
              <a:grpSpLocks/>
            </p:cNvGrpSpPr>
            <p:nvPr/>
          </p:nvGrpSpPr>
          <p:grpSpPr bwMode="auto">
            <a:xfrm>
              <a:off x="4170926" y="5493767"/>
              <a:ext cx="121529" cy="390325"/>
              <a:chOff x="627888" y="6528816"/>
              <a:chExt cx="121920" cy="390144"/>
            </a:xfrm>
          </p:grpSpPr>
          <p:pic>
            <p:nvPicPr>
              <p:cNvPr id="2173" name="Прямоугольник 102"/>
              <p:cNvPicPr>
                <a:picLocks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627888" y="6528816"/>
                <a:ext cx="121920" cy="390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74" name="Text Box 110"/>
              <p:cNvSpPr txBox="1">
                <a:spLocks noChangeArrowheads="1"/>
              </p:cNvSpPr>
              <p:nvPr/>
            </p:nvSpPr>
            <p:spPr bwMode="auto">
              <a:xfrm>
                <a:off x="632420" y="6537325"/>
                <a:ext cx="108348" cy="377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396" tIns="45700" rIns="91396" bIns="45700" anchor="ctr"/>
              <a:lstStyle/>
              <a:p>
                <a:pPr algn="ctr" defTabSz="911225"/>
                <a:endParaRPr lang="ru-RU">
                  <a:solidFill>
                    <a:srgbClr val="FFFFFF"/>
                  </a:solidFill>
                  <a:latin typeface="Calibri" charset="-52"/>
                </a:endParaRPr>
              </a:p>
            </p:txBody>
          </p:sp>
        </p:grpSp>
      </p:grpSp>
      <p:sp>
        <p:nvSpPr>
          <p:cNvPr id="2098" name="Text Box 982"/>
          <p:cNvSpPr txBox="1">
            <a:spLocks noChangeArrowheads="1"/>
          </p:cNvSpPr>
          <p:nvPr/>
        </p:nvSpPr>
        <p:spPr bwMode="auto">
          <a:xfrm>
            <a:off x="698500" y="4113213"/>
            <a:ext cx="2900363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6111" tIns="28057" rIns="56111" bIns="28057">
            <a:spAutoFit/>
          </a:bodyPr>
          <a:lstStyle/>
          <a:p>
            <a:pPr defTabSz="898525">
              <a:lnSpc>
                <a:spcPct val="7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военный аэродром;</a:t>
            </a:r>
          </a:p>
        </p:txBody>
      </p:sp>
      <p:sp>
        <p:nvSpPr>
          <p:cNvPr id="2099" name="Rectangle 90"/>
          <p:cNvSpPr>
            <a:spLocks noChangeArrowheads="1"/>
          </p:cNvSpPr>
          <p:nvPr/>
        </p:nvSpPr>
        <p:spPr bwMode="auto">
          <a:xfrm>
            <a:off x="727075" y="4335463"/>
            <a:ext cx="1970088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5675" tIns="25675" rIns="25675" bIns="25675" anchor="ctr"/>
          <a:lstStyle/>
          <a:p>
            <a:pPr defTabSz="1277938">
              <a:spcBef>
                <a:spcPct val="2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заброшенный аэродром;</a:t>
            </a:r>
          </a:p>
        </p:txBody>
      </p:sp>
      <p:sp>
        <p:nvSpPr>
          <p:cNvPr id="2100" name="Text Box 69"/>
          <p:cNvSpPr txBox="1">
            <a:spLocks noChangeArrowheads="1"/>
          </p:cNvSpPr>
          <p:nvPr/>
        </p:nvSpPr>
        <p:spPr bwMode="auto">
          <a:xfrm>
            <a:off x="655638" y="3787775"/>
            <a:ext cx="3178175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89" tIns="45650" rIns="91289" bIns="45650">
            <a:spAutoFit/>
          </a:bodyPr>
          <a:lstStyle/>
          <a:p>
            <a:pPr defTabSz="1457325">
              <a:lnSpc>
                <a:spcPct val="8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гражданский аэродром;</a:t>
            </a:r>
          </a:p>
        </p:txBody>
      </p:sp>
      <p:sp>
        <p:nvSpPr>
          <p:cNvPr id="2101" name="Text Box 55"/>
          <p:cNvSpPr txBox="1">
            <a:spLocks noChangeArrowheads="1"/>
          </p:cNvSpPr>
          <p:nvPr/>
        </p:nvSpPr>
        <p:spPr bwMode="auto">
          <a:xfrm>
            <a:off x="633413" y="4638675"/>
            <a:ext cx="333692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59" tIns="63839" rIns="127659" bIns="63839">
            <a:spAutoFit/>
          </a:bodyPr>
          <a:lstStyle/>
          <a:p>
            <a:pPr defTabSz="1276350"/>
            <a:r>
              <a:rPr lang="ru-RU" sz="1100">
                <a:latin typeface="Times New Roman" pitchFamily="18" charset="0"/>
                <a:cs typeface="Times New Roman" pitchFamily="18" charset="0"/>
              </a:rPr>
              <a:t>- законсервированный аэродром;</a:t>
            </a:r>
          </a:p>
        </p:txBody>
      </p:sp>
      <p:grpSp>
        <p:nvGrpSpPr>
          <p:cNvPr id="2102" name="Group 144"/>
          <p:cNvGrpSpPr>
            <a:grpSpLocks/>
          </p:cNvGrpSpPr>
          <p:nvPr/>
        </p:nvGrpSpPr>
        <p:grpSpPr bwMode="auto">
          <a:xfrm>
            <a:off x="334963" y="4973638"/>
            <a:ext cx="292100" cy="263525"/>
            <a:chOff x="-1411" y="2480"/>
            <a:chExt cx="862" cy="816"/>
          </a:xfrm>
        </p:grpSpPr>
        <p:sp>
          <p:nvSpPr>
            <p:cNvPr id="2157" name="Oval 145"/>
            <p:cNvSpPr>
              <a:spLocks noChangeArrowheads="1"/>
            </p:cNvSpPr>
            <p:nvPr/>
          </p:nvSpPr>
          <p:spPr bwMode="auto">
            <a:xfrm>
              <a:off x="-1411" y="2480"/>
              <a:ext cx="862" cy="816"/>
            </a:xfrm>
            <a:prstGeom prst="ellipse">
              <a:avLst/>
            </a:prstGeom>
            <a:solidFill>
              <a:srgbClr val="FFFF00">
                <a:alpha val="3019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65298" tIns="32649" rIns="65298" bIns="32649" anchor="ctr"/>
            <a:lstStyle/>
            <a:p>
              <a:pPr defTabSz="652463"/>
              <a:endParaRPr lang="ru-RU" sz="3900" b="1">
                <a:latin typeface="Times New Roman" pitchFamily="18" charset="0"/>
              </a:endParaRPr>
            </a:p>
          </p:txBody>
        </p:sp>
        <p:grpSp>
          <p:nvGrpSpPr>
            <p:cNvPr id="2158" name="Group 146"/>
            <p:cNvGrpSpPr>
              <a:grpSpLocks/>
            </p:cNvGrpSpPr>
            <p:nvPr/>
          </p:nvGrpSpPr>
          <p:grpSpPr bwMode="auto">
            <a:xfrm>
              <a:off x="-1139" y="2752"/>
              <a:ext cx="291" cy="273"/>
              <a:chOff x="266" y="1017"/>
              <a:chExt cx="357" cy="384"/>
            </a:xfrm>
          </p:grpSpPr>
          <p:grpSp>
            <p:nvGrpSpPr>
              <p:cNvPr id="2160" name="Group 147"/>
              <p:cNvGrpSpPr>
                <a:grpSpLocks/>
              </p:cNvGrpSpPr>
              <p:nvPr/>
            </p:nvGrpSpPr>
            <p:grpSpPr bwMode="auto">
              <a:xfrm>
                <a:off x="365" y="1259"/>
                <a:ext cx="258" cy="142"/>
                <a:chOff x="365" y="1259"/>
                <a:chExt cx="258" cy="142"/>
              </a:xfrm>
            </p:grpSpPr>
            <p:sp>
              <p:nvSpPr>
                <p:cNvPr id="2169" name="Rectangle 148"/>
                <p:cNvSpPr>
                  <a:spLocks noChangeArrowheads="1"/>
                </p:cNvSpPr>
                <p:nvPr/>
              </p:nvSpPr>
              <p:spPr bwMode="auto">
                <a:xfrm>
                  <a:off x="365" y="1259"/>
                  <a:ext cx="258" cy="142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65298" tIns="32649" rIns="65298" bIns="32649"/>
                <a:lstStyle/>
                <a:p>
                  <a:pPr defTabSz="652463"/>
                  <a:endParaRPr lang="ru-RU" sz="3900" b="1">
                    <a:latin typeface="Times New Roman" pitchFamily="18" charset="0"/>
                  </a:endParaRPr>
                </a:p>
              </p:txBody>
            </p:sp>
            <p:sp>
              <p:nvSpPr>
                <p:cNvPr id="2170" name="Rectangle 149"/>
                <p:cNvSpPr>
                  <a:spLocks noChangeArrowheads="1"/>
                </p:cNvSpPr>
                <p:nvPr/>
              </p:nvSpPr>
              <p:spPr bwMode="auto">
                <a:xfrm>
                  <a:off x="365" y="1259"/>
                  <a:ext cx="258" cy="142"/>
                </a:xfrm>
                <a:prstGeom prst="rect">
                  <a:avLst/>
                </a:prstGeom>
                <a:noFill/>
                <a:ln w="22225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65298" tIns="32649" rIns="65298" bIns="32649"/>
                <a:lstStyle/>
                <a:p>
                  <a:pPr defTabSz="652463"/>
                  <a:endParaRPr lang="ru-RU" sz="3900" b="1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2161" name="Group 150"/>
              <p:cNvGrpSpPr>
                <a:grpSpLocks/>
              </p:cNvGrpSpPr>
              <p:nvPr/>
            </p:nvGrpSpPr>
            <p:grpSpPr bwMode="auto">
              <a:xfrm>
                <a:off x="266" y="1138"/>
                <a:ext cx="178" cy="262"/>
                <a:chOff x="266" y="1138"/>
                <a:chExt cx="178" cy="262"/>
              </a:xfrm>
            </p:grpSpPr>
            <p:sp>
              <p:nvSpPr>
                <p:cNvPr id="2167" name="Freeform 151"/>
                <p:cNvSpPr>
                  <a:spLocks/>
                </p:cNvSpPr>
                <p:nvPr/>
              </p:nvSpPr>
              <p:spPr bwMode="auto">
                <a:xfrm>
                  <a:off x="266" y="1138"/>
                  <a:ext cx="178" cy="262"/>
                </a:xfrm>
                <a:custGeom>
                  <a:avLst/>
                  <a:gdLst>
                    <a:gd name="T0" fmla="*/ 0 w 178"/>
                    <a:gd name="T1" fmla="*/ 262 h 262"/>
                    <a:gd name="T2" fmla="*/ 39 w 178"/>
                    <a:gd name="T3" fmla="*/ 0 h 262"/>
                    <a:gd name="T4" fmla="*/ 139 w 178"/>
                    <a:gd name="T5" fmla="*/ 0 h 262"/>
                    <a:gd name="T6" fmla="*/ 178 w 178"/>
                    <a:gd name="T7" fmla="*/ 262 h 262"/>
                    <a:gd name="T8" fmla="*/ 0 w 178"/>
                    <a:gd name="T9" fmla="*/ 262 h 2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8"/>
                    <a:gd name="T16" fmla="*/ 0 h 262"/>
                    <a:gd name="T17" fmla="*/ 178 w 178"/>
                    <a:gd name="T18" fmla="*/ 262 h 26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8" h="262">
                      <a:moveTo>
                        <a:pt x="0" y="262"/>
                      </a:moveTo>
                      <a:lnTo>
                        <a:pt x="39" y="0"/>
                      </a:lnTo>
                      <a:lnTo>
                        <a:pt x="139" y="0"/>
                      </a:lnTo>
                      <a:lnTo>
                        <a:pt x="178" y="262"/>
                      </a:lnTo>
                      <a:lnTo>
                        <a:pt x="0" y="2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65298" tIns="32649" rIns="65298" bIns="32649"/>
                <a:lstStyle/>
                <a:p>
                  <a:endParaRPr lang="ru-RU"/>
                </a:p>
              </p:txBody>
            </p:sp>
            <p:sp>
              <p:nvSpPr>
                <p:cNvPr id="2168" name="Freeform 152"/>
                <p:cNvSpPr>
                  <a:spLocks/>
                </p:cNvSpPr>
                <p:nvPr/>
              </p:nvSpPr>
              <p:spPr bwMode="auto">
                <a:xfrm>
                  <a:off x="266" y="1138"/>
                  <a:ext cx="178" cy="262"/>
                </a:xfrm>
                <a:custGeom>
                  <a:avLst/>
                  <a:gdLst>
                    <a:gd name="T0" fmla="*/ 0 w 178"/>
                    <a:gd name="T1" fmla="*/ 262 h 262"/>
                    <a:gd name="T2" fmla="*/ 39 w 178"/>
                    <a:gd name="T3" fmla="*/ 0 h 262"/>
                    <a:gd name="T4" fmla="*/ 139 w 178"/>
                    <a:gd name="T5" fmla="*/ 0 h 262"/>
                    <a:gd name="T6" fmla="*/ 178 w 178"/>
                    <a:gd name="T7" fmla="*/ 262 h 262"/>
                    <a:gd name="T8" fmla="*/ 0 w 178"/>
                    <a:gd name="T9" fmla="*/ 262 h 2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8"/>
                    <a:gd name="T16" fmla="*/ 0 h 262"/>
                    <a:gd name="T17" fmla="*/ 178 w 178"/>
                    <a:gd name="T18" fmla="*/ 262 h 26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8" h="262">
                      <a:moveTo>
                        <a:pt x="0" y="262"/>
                      </a:moveTo>
                      <a:lnTo>
                        <a:pt x="39" y="0"/>
                      </a:lnTo>
                      <a:lnTo>
                        <a:pt x="139" y="0"/>
                      </a:lnTo>
                      <a:lnTo>
                        <a:pt x="178" y="262"/>
                      </a:lnTo>
                      <a:lnTo>
                        <a:pt x="0" y="262"/>
                      </a:lnTo>
                      <a:close/>
                    </a:path>
                  </a:pathLst>
                </a:cu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65298" tIns="32649" rIns="65298" bIns="32649"/>
                <a:lstStyle/>
                <a:p>
                  <a:endParaRPr lang="ru-RU"/>
                </a:p>
              </p:txBody>
            </p:sp>
          </p:grpSp>
          <p:grpSp>
            <p:nvGrpSpPr>
              <p:cNvPr id="2162" name="Group 153"/>
              <p:cNvGrpSpPr>
                <a:grpSpLocks/>
              </p:cNvGrpSpPr>
              <p:nvPr/>
            </p:nvGrpSpPr>
            <p:grpSpPr bwMode="auto">
              <a:xfrm>
                <a:off x="524" y="1219"/>
                <a:ext cx="20" cy="40"/>
                <a:chOff x="524" y="1219"/>
                <a:chExt cx="20" cy="40"/>
              </a:xfrm>
            </p:grpSpPr>
            <p:sp>
              <p:nvSpPr>
                <p:cNvPr id="2165" name="Rectangle 154"/>
                <p:cNvSpPr>
                  <a:spLocks noChangeArrowheads="1"/>
                </p:cNvSpPr>
                <p:nvPr/>
              </p:nvSpPr>
              <p:spPr bwMode="auto">
                <a:xfrm>
                  <a:off x="524" y="1219"/>
                  <a:ext cx="20" cy="4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65298" tIns="32649" rIns="65298" bIns="32649"/>
                <a:lstStyle/>
                <a:p>
                  <a:pPr defTabSz="652463"/>
                  <a:endParaRPr lang="ru-RU" sz="3900" b="1">
                    <a:latin typeface="Times New Roman" pitchFamily="18" charset="0"/>
                  </a:endParaRPr>
                </a:p>
              </p:txBody>
            </p:sp>
            <p:sp>
              <p:nvSpPr>
                <p:cNvPr id="2166" name="Rectangle 155"/>
                <p:cNvSpPr>
                  <a:spLocks noChangeArrowheads="1"/>
                </p:cNvSpPr>
                <p:nvPr/>
              </p:nvSpPr>
              <p:spPr bwMode="auto">
                <a:xfrm>
                  <a:off x="524" y="1219"/>
                  <a:ext cx="20" cy="40"/>
                </a:xfrm>
                <a:prstGeom prst="rect">
                  <a:avLst/>
                </a:prstGeom>
                <a:noFill/>
                <a:ln w="22225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65298" tIns="32649" rIns="65298" bIns="32649"/>
                <a:lstStyle/>
                <a:p>
                  <a:pPr defTabSz="652463"/>
                  <a:endParaRPr lang="ru-RU" sz="3900" b="1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2163" name="Freeform 156"/>
              <p:cNvSpPr>
                <a:spLocks/>
              </p:cNvSpPr>
              <p:nvPr/>
            </p:nvSpPr>
            <p:spPr bwMode="auto">
              <a:xfrm>
                <a:off x="517" y="1097"/>
                <a:ext cx="46" cy="107"/>
              </a:xfrm>
              <a:custGeom>
                <a:avLst/>
                <a:gdLst>
                  <a:gd name="T0" fmla="*/ 7 w 46"/>
                  <a:gd name="T1" fmla="*/ 99 h 107"/>
                  <a:gd name="T2" fmla="*/ 15 w 46"/>
                  <a:gd name="T3" fmla="*/ 107 h 107"/>
                  <a:gd name="T4" fmla="*/ 9 w 46"/>
                  <a:gd name="T5" fmla="*/ 100 h 107"/>
                  <a:gd name="T6" fmla="*/ 9 w 46"/>
                  <a:gd name="T7" fmla="*/ 92 h 107"/>
                  <a:gd name="T8" fmla="*/ 4 w 46"/>
                  <a:gd name="T9" fmla="*/ 92 h 107"/>
                  <a:gd name="T10" fmla="*/ 4 w 46"/>
                  <a:gd name="T11" fmla="*/ 88 h 107"/>
                  <a:gd name="T12" fmla="*/ 0 w 46"/>
                  <a:gd name="T13" fmla="*/ 88 h 107"/>
                  <a:gd name="T14" fmla="*/ 0 w 46"/>
                  <a:gd name="T15" fmla="*/ 52 h 107"/>
                  <a:gd name="T16" fmla="*/ 4 w 46"/>
                  <a:gd name="T17" fmla="*/ 52 h 107"/>
                  <a:gd name="T18" fmla="*/ 4 w 46"/>
                  <a:gd name="T19" fmla="*/ 48 h 107"/>
                  <a:gd name="T20" fmla="*/ 6 w 46"/>
                  <a:gd name="T21" fmla="*/ 48 h 107"/>
                  <a:gd name="T22" fmla="*/ 6 w 46"/>
                  <a:gd name="T23" fmla="*/ 44 h 107"/>
                  <a:gd name="T24" fmla="*/ 9 w 46"/>
                  <a:gd name="T25" fmla="*/ 44 h 107"/>
                  <a:gd name="T26" fmla="*/ 12 w 46"/>
                  <a:gd name="T27" fmla="*/ 41 h 107"/>
                  <a:gd name="T28" fmla="*/ 15 w 46"/>
                  <a:gd name="T29" fmla="*/ 41 h 107"/>
                  <a:gd name="T30" fmla="*/ 18 w 46"/>
                  <a:gd name="T31" fmla="*/ 37 h 107"/>
                  <a:gd name="T32" fmla="*/ 23 w 46"/>
                  <a:gd name="T33" fmla="*/ 37 h 107"/>
                  <a:gd name="T34" fmla="*/ 23 w 46"/>
                  <a:gd name="T35" fmla="*/ 34 h 107"/>
                  <a:gd name="T36" fmla="*/ 29 w 46"/>
                  <a:gd name="T37" fmla="*/ 34 h 107"/>
                  <a:gd name="T38" fmla="*/ 32 w 46"/>
                  <a:gd name="T39" fmla="*/ 30 h 107"/>
                  <a:gd name="T40" fmla="*/ 32 w 46"/>
                  <a:gd name="T41" fmla="*/ 27 h 107"/>
                  <a:gd name="T42" fmla="*/ 35 w 46"/>
                  <a:gd name="T43" fmla="*/ 27 h 107"/>
                  <a:gd name="T44" fmla="*/ 35 w 46"/>
                  <a:gd name="T45" fmla="*/ 23 h 107"/>
                  <a:gd name="T46" fmla="*/ 38 w 46"/>
                  <a:gd name="T47" fmla="*/ 19 h 107"/>
                  <a:gd name="T48" fmla="*/ 38 w 46"/>
                  <a:gd name="T49" fmla="*/ 12 h 107"/>
                  <a:gd name="T50" fmla="*/ 41 w 46"/>
                  <a:gd name="T51" fmla="*/ 12 h 107"/>
                  <a:gd name="T52" fmla="*/ 41 w 46"/>
                  <a:gd name="T53" fmla="*/ 0 h 107"/>
                  <a:gd name="T54" fmla="*/ 38 w 46"/>
                  <a:gd name="T55" fmla="*/ 0 h 107"/>
                  <a:gd name="T56" fmla="*/ 46 w 46"/>
                  <a:gd name="T57" fmla="*/ 0 h 107"/>
                  <a:gd name="T58" fmla="*/ 46 w 46"/>
                  <a:gd name="T59" fmla="*/ 56 h 107"/>
                  <a:gd name="T60" fmla="*/ 44 w 46"/>
                  <a:gd name="T61" fmla="*/ 59 h 107"/>
                  <a:gd name="T62" fmla="*/ 44 w 46"/>
                  <a:gd name="T63" fmla="*/ 63 h 107"/>
                  <a:gd name="T64" fmla="*/ 41 w 46"/>
                  <a:gd name="T65" fmla="*/ 63 h 107"/>
                  <a:gd name="T66" fmla="*/ 38 w 46"/>
                  <a:gd name="T67" fmla="*/ 67 h 107"/>
                  <a:gd name="T68" fmla="*/ 35 w 46"/>
                  <a:gd name="T69" fmla="*/ 67 h 107"/>
                  <a:gd name="T70" fmla="*/ 35 w 46"/>
                  <a:gd name="T71" fmla="*/ 74 h 107"/>
                  <a:gd name="T72" fmla="*/ 32 w 46"/>
                  <a:gd name="T73" fmla="*/ 74 h 107"/>
                  <a:gd name="T74" fmla="*/ 32 w 46"/>
                  <a:gd name="T75" fmla="*/ 81 h 107"/>
                  <a:gd name="T76" fmla="*/ 29 w 46"/>
                  <a:gd name="T77" fmla="*/ 81 h 107"/>
                  <a:gd name="T78" fmla="*/ 29 w 46"/>
                  <a:gd name="T79" fmla="*/ 85 h 107"/>
                  <a:gd name="T80" fmla="*/ 27 w 46"/>
                  <a:gd name="T81" fmla="*/ 85 h 107"/>
                  <a:gd name="T82" fmla="*/ 27 w 46"/>
                  <a:gd name="T83" fmla="*/ 100 h 107"/>
                  <a:gd name="T84" fmla="*/ 23 w 46"/>
                  <a:gd name="T85" fmla="*/ 100 h 107"/>
                  <a:gd name="T86" fmla="*/ 23 w 46"/>
                  <a:gd name="T87" fmla="*/ 103 h 107"/>
                  <a:gd name="T88" fmla="*/ 21 w 46"/>
                  <a:gd name="T89" fmla="*/ 107 h 107"/>
                  <a:gd name="T90" fmla="*/ 15 w 46"/>
                  <a:gd name="T91" fmla="*/ 107 h 107"/>
                  <a:gd name="T92" fmla="*/ 7 w 46"/>
                  <a:gd name="T93" fmla="*/ 99 h 10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6"/>
                  <a:gd name="T142" fmla="*/ 0 h 107"/>
                  <a:gd name="T143" fmla="*/ 46 w 46"/>
                  <a:gd name="T144" fmla="*/ 107 h 10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6" h="107">
                    <a:moveTo>
                      <a:pt x="7" y="99"/>
                    </a:moveTo>
                    <a:lnTo>
                      <a:pt x="15" y="107"/>
                    </a:lnTo>
                    <a:lnTo>
                      <a:pt x="9" y="100"/>
                    </a:lnTo>
                    <a:lnTo>
                      <a:pt x="9" y="92"/>
                    </a:lnTo>
                    <a:lnTo>
                      <a:pt x="4" y="92"/>
                    </a:lnTo>
                    <a:lnTo>
                      <a:pt x="4" y="88"/>
                    </a:lnTo>
                    <a:lnTo>
                      <a:pt x="0" y="88"/>
                    </a:lnTo>
                    <a:lnTo>
                      <a:pt x="0" y="52"/>
                    </a:lnTo>
                    <a:lnTo>
                      <a:pt x="4" y="52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6" y="44"/>
                    </a:lnTo>
                    <a:lnTo>
                      <a:pt x="9" y="44"/>
                    </a:lnTo>
                    <a:lnTo>
                      <a:pt x="12" y="41"/>
                    </a:lnTo>
                    <a:lnTo>
                      <a:pt x="15" y="41"/>
                    </a:lnTo>
                    <a:lnTo>
                      <a:pt x="18" y="37"/>
                    </a:lnTo>
                    <a:lnTo>
                      <a:pt x="23" y="37"/>
                    </a:lnTo>
                    <a:lnTo>
                      <a:pt x="23" y="34"/>
                    </a:lnTo>
                    <a:lnTo>
                      <a:pt x="29" y="34"/>
                    </a:lnTo>
                    <a:lnTo>
                      <a:pt x="32" y="30"/>
                    </a:lnTo>
                    <a:lnTo>
                      <a:pt x="32" y="27"/>
                    </a:lnTo>
                    <a:lnTo>
                      <a:pt x="35" y="27"/>
                    </a:lnTo>
                    <a:lnTo>
                      <a:pt x="35" y="23"/>
                    </a:lnTo>
                    <a:lnTo>
                      <a:pt x="38" y="19"/>
                    </a:lnTo>
                    <a:lnTo>
                      <a:pt x="38" y="12"/>
                    </a:lnTo>
                    <a:lnTo>
                      <a:pt x="41" y="12"/>
                    </a:lnTo>
                    <a:lnTo>
                      <a:pt x="41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46" y="56"/>
                    </a:lnTo>
                    <a:lnTo>
                      <a:pt x="44" y="59"/>
                    </a:lnTo>
                    <a:lnTo>
                      <a:pt x="44" y="63"/>
                    </a:lnTo>
                    <a:lnTo>
                      <a:pt x="41" y="63"/>
                    </a:lnTo>
                    <a:lnTo>
                      <a:pt x="38" y="67"/>
                    </a:lnTo>
                    <a:lnTo>
                      <a:pt x="35" y="67"/>
                    </a:lnTo>
                    <a:lnTo>
                      <a:pt x="35" y="74"/>
                    </a:lnTo>
                    <a:lnTo>
                      <a:pt x="32" y="74"/>
                    </a:lnTo>
                    <a:lnTo>
                      <a:pt x="32" y="81"/>
                    </a:lnTo>
                    <a:lnTo>
                      <a:pt x="29" y="81"/>
                    </a:lnTo>
                    <a:lnTo>
                      <a:pt x="29" y="85"/>
                    </a:lnTo>
                    <a:lnTo>
                      <a:pt x="27" y="85"/>
                    </a:lnTo>
                    <a:lnTo>
                      <a:pt x="27" y="100"/>
                    </a:lnTo>
                    <a:lnTo>
                      <a:pt x="23" y="100"/>
                    </a:lnTo>
                    <a:lnTo>
                      <a:pt x="23" y="103"/>
                    </a:lnTo>
                    <a:lnTo>
                      <a:pt x="21" y="107"/>
                    </a:lnTo>
                    <a:lnTo>
                      <a:pt x="15" y="107"/>
                    </a:lnTo>
                    <a:lnTo>
                      <a:pt x="7" y="99"/>
                    </a:lnTo>
                    <a:close/>
                  </a:path>
                </a:pathLst>
              </a:cu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65298" tIns="32649" rIns="65298" bIns="32649"/>
              <a:lstStyle/>
              <a:p>
                <a:endParaRPr lang="ru-RU"/>
              </a:p>
            </p:txBody>
          </p:sp>
          <p:sp>
            <p:nvSpPr>
              <p:cNvPr id="2164" name="Freeform 157"/>
              <p:cNvSpPr>
                <a:spLocks/>
              </p:cNvSpPr>
              <p:nvPr/>
            </p:nvSpPr>
            <p:spPr bwMode="auto">
              <a:xfrm>
                <a:off x="325" y="1017"/>
                <a:ext cx="46" cy="107"/>
              </a:xfrm>
              <a:custGeom>
                <a:avLst/>
                <a:gdLst>
                  <a:gd name="T0" fmla="*/ 7 w 46"/>
                  <a:gd name="T1" fmla="*/ 98 h 107"/>
                  <a:gd name="T2" fmla="*/ 15 w 46"/>
                  <a:gd name="T3" fmla="*/ 107 h 107"/>
                  <a:gd name="T4" fmla="*/ 9 w 46"/>
                  <a:gd name="T5" fmla="*/ 99 h 107"/>
                  <a:gd name="T6" fmla="*/ 9 w 46"/>
                  <a:gd name="T7" fmla="*/ 92 h 107"/>
                  <a:gd name="T8" fmla="*/ 3 w 46"/>
                  <a:gd name="T9" fmla="*/ 92 h 107"/>
                  <a:gd name="T10" fmla="*/ 3 w 46"/>
                  <a:gd name="T11" fmla="*/ 88 h 107"/>
                  <a:gd name="T12" fmla="*/ 0 w 46"/>
                  <a:gd name="T13" fmla="*/ 88 h 107"/>
                  <a:gd name="T14" fmla="*/ 0 w 46"/>
                  <a:gd name="T15" fmla="*/ 51 h 107"/>
                  <a:gd name="T16" fmla="*/ 3 w 46"/>
                  <a:gd name="T17" fmla="*/ 51 h 107"/>
                  <a:gd name="T18" fmla="*/ 3 w 46"/>
                  <a:gd name="T19" fmla="*/ 48 h 107"/>
                  <a:gd name="T20" fmla="*/ 6 w 46"/>
                  <a:gd name="T21" fmla="*/ 48 h 107"/>
                  <a:gd name="T22" fmla="*/ 6 w 46"/>
                  <a:gd name="T23" fmla="*/ 44 h 107"/>
                  <a:gd name="T24" fmla="*/ 9 w 46"/>
                  <a:gd name="T25" fmla="*/ 44 h 107"/>
                  <a:gd name="T26" fmla="*/ 12 w 46"/>
                  <a:gd name="T27" fmla="*/ 41 h 107"/>
                  <a:gd name="T28" fmla="*/ 15 w 46"/>
                  <a:gd name="T29" fmla="*/ 41 h 107"/>
                  <a:gd name="T30" fmla="*/ 18 w 46"/>
                  <a:gd name="T31" fmla="*/ 36 h 107"/>
                  <a:gd name="T32" fmla="*/ 23 w 46"/>
                  <a:gd name="T33" fmla="*/ 36 h 107"/>
                  <a:gd name="T34" fmla="*/ 23 w 46"/>
                  <a:gd name="T35" fmla="*/ 33 h 107"/>
                  <a:gd name="T36" fmla="*/ 29 w 46"/>
                  <a:gd name="T37" fmla="*/ 33 h 107"/>
                  <a:gd name="T38" fmla="*/ 32 w 46"/>
                  <a:gd name="T39" fmla="*/ 29 h 107"/>
                  <a:gd name="T40" fmla="*/ 32 w 46"/>
                  <a:gd name="T41" fmla="*/ 26 h 107"/>
                  <a:gd name="T42" fmla="*/ 35 w 46"/>
                  <a:gd name="T43" fmla="*/ 26 h 107"/>
                  <a:gd name="T44" fmla="*/ 35 w 46"/>
                  <a:gd name="T45" fmla="*/ 22 h 107"/>
                  <a:gd name="T46" fmla="*/ 38 w 46"/>
                  <a:gd name="T47" fmla="*/ 19 h 107"/>
                  <a:gd name="T48" fmla="*/ 38 w 46"/>
                  <a:gd name="T49" fmla="*/ 11 h 107"/>
                  <a:gd name="T50" fmla="*/ 41 w 46"/>
                  <a:gd name="T51" fmla="*/ 11 h 107"/>
                  <a:gd name="T52" fmla="*/ 41 w 46"/>
                  <a:gd name="T53" fmla="*/ 0 h 107"/>
                  <a:gd name="T54" fmla="*/ 38 w 46"/>
                  <a:gd name="T55" fmla="*/ 0 h 107"/>
                  <a:gd name="T56" fmla="*/ 46 w 46"/>
                  <a:gd name="T57" fmla="*/ 0 h 107"/>
                  <a:gd name="T58" fmla="*/ 46 w 46"/>
                  <a:gd name="T59" fmla="*/ 55 h 107"/>
                  <a:gd name="T60" fmla="*/ 44 w 46"/>
                  <a:gd name="T61" fmla="*/ 59 h 107"/>
                  <a:gd name="T62" fmla="*/ 44 w 46"/>
                  <a:gd name="T63" fmla="*/ 63 h 107"/>
                  <a:gd name="T64" fmla="*/ 41 w 46"/>
                  <a:gd name="T65" fmla="*/ 63 h 107"/>
                  <a:gd name="T66" fmla="*/ 38 w 46"/>
                  <a:gd name="T67" fmla="*/ 66 h 107"/>
                  <a:gd name="T68" fmla="*/ 35 w 46"/>
                  <a:gd name="T69" fmla="*/ 66 h 107"/>
                  <a:gd name="T70" fmla="*/ 35 w 46"/>
                  <a:gd name="T71" fmla="*/ 73 h 107"/>
                  <a:gd name="T72" fmla="*/ 32 w 46"/>
                  <a:gd name="T73" fmla="*/ 73 h 107"/>
                  <a:gd name="T74" fmla="*/ 32 w 46"/>
                  <a:gd name="T75" fmla="*/ 81 h 107"/>
                  <a:gd name="T76" fmla="*/ 29 w 46"/>
                  <a:gd name="T77" fmla="*/ 81 h 107"/>
                  <a:gd name="T78" fmla="*/ 29 w 46"/>
                  <a:gd name="T79" fmla="*/ 85 h 107"/>
                  <a:gd name="T80" fmla="*/ 26 w 46"/>
                  <a:gd name="T81" fmla="*/ 85 h 107"/>
                  <a:gd name="T82" fmla="*/ 26 w 46"/>
                  <a:gd name="T83" fmla="*/ 99 h 107"/>
                  <a:gd name="T84" fmla="*/ 23 w 46"/>
                  <a:gd name="T85" fmla="*/ 99 h 107"/>
                  <a:gd name="T86" fmla="*/ 23 w 46"/>
                  <a:gd name="T87" fmla="*/ 103 h 107"/>
                  <a:gd name="T88" fmla="*/ 20 w 46"/>
                  <a:gd name="T89" fmla="*/ 107 h 107"/>
                  <a:gd name="T90" fmla="*/ 15 w 46"/>
                  <a:gd name="T91" fmla="*/ 107 h 107"/>
                  <a:gd name="T92" fmla="*/ 7 w 46"/>
                  <a:gd name="T93" fmla="*/ 98 h 10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6"/>
                  <a:gd name="T142" fmla="*/ 0 h 107"/>
                  <a:gd name="T143" fmla="*/ 46 w 46"/>
                  <a:gd name="T144" fmla="*/ 107 h 10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6" h="107">
                    <a:moveTo>
                      <a:pt x="7" y="98"/>
                    </a:moveTo>
                    <a:lnTo>
                      <a:pt x="15" y="107"/>
                    </a:lnTo>
                    <a:lnTo>
                      <a:pt x="9" y="99"/>
                    </a:lnTo>
                    <a:lnTo>
                      <a:pt x="9" y="92"/>
                    </a:lnTo>
                    <a:lnTo>
                      <a:pt x="3" y="92"/>
                    </a:lnTo>
                    <a:lnTo>
                      <a:pt x="3" y="88"/>
                    </a:lnTo>
                    <a:lnTo>
                      <a:pt x="0" y="88"/>
                    </a:lnTo>
                    <a:lnTo>
                      <a:pt x="0" y="51"/>
                    </a:lnTo>
                    <a:lnTo>
                      <a:pt x="3" y="51"/>
                    </a:lnTo>
                    <a:lnTo>
                      <a:pt x="3" y="48"/>
                    </a:lnTo>
                    <a:lnTo>
                      <a:pt x="6" y="48"/>
                    </a:lnTo>
                    <a:lnTo>
                      <a:pt x="6" y="44"/>
                    </a:lnTo>
                    <a:lnTo>
                      <a:pt x="9" y="44"/>
                    </a:lnTo>
                    <a:lnTo>
                      <a:pt x="12" y="41"/>
                    </a:lnTo>
                    <a:lnTo>
                      <a:pt x="15" y="41"/>
                    </a:lnTo>
                    <a:lnTo>
                      <a:pt x="18" y="36"/>
                    </a:lnTo>
                    <a:lnTo>
                      <a:pt x="23" y="36"/>
                    </a:lnTo>
                    <a:lnTo>
                      <a:pt x="23" y="33"/>
                    </a:lnTo>
                    <a:lnTo>
                      <a:pt x="29" y="33"/>
                    </a:lnTo>
                    <a:lnTo>
                      <a:pt x="32" y="29"/>
                    </a:lnTo>
                    <a:lnTo>
                      <a:pt x="32" y="26"/>
                    </a:lnTo>
                    <a:lnTo>
                      <a:pt x="35" y="26"/>
                    </a:lnTo>
                    <a:lnTo>
                      <a:pt x="35" y="22"/>
                    </a:lnTo>
                    <a:lnTo>
                      <a:pt x="38" y="19"/>
                    </a:lnTo>
                    <a:lnTo>
                      <a:pt x="38" y="11"/>
                    </a:lnTo>
                    <a:lnTo>
                      <a:pt x="41" y="11"/>
                    </a:lnTo>
                    <a:lnTo>
                      <a:pt x="41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46" y="55"/>
                    </a:lnTo>
                    <a:lnTo>
                      <a:pt x="44" y="59"/>
                    </a:lnTo>
                    <a:lnTo>
                      <a:pt x="44" y="63"/>
                    </a:lnTo>
                    <a:lnTo>
                      <a:pt x="41" y="63"/>
                    </a:lnTo>
                    <a:lnTo>
                      <a:pt x="38" y="66"/>
                    </a:lnTo>
                    <a:lnTo>
                      <a:pt x="35" y="66"/>
                    </a:lnTo>
                    <a:lnTo>
                      <a:pt x="35" y="73"/>
                    </a:lnTo>
                    <a:lnTo>
                      <a:pt x="32" y="73"/>
                    </a:lnTo>
                    <a:lnTo>
                      <a:pt x="32" y="81"/>
                    </a:lnTo>
                    <a:lnTo>
                      <a:pt x="29" y="81"/>
                    </a:lnTo>
                    <a:lnTo>
                      <a:pt x="29" y="85"/>
                    </a:lnTo>
                    <a:lnTo>
                      <a:pt x="26" y="85"/>
                    </a:lnTo>
                    <a:lnTo>
                      <a:pt x="26" y="99"/>
                    </a:lnTo>
                    <a:lnTo>
                      <a:pt x="23" y="99"/>
                    </a:lnTo>
                    <a:lnTo>
                      <a:pt x="23" y="103"/>
                    </a:lnTo>
                    <a:lnTo>
                      <a:pt x="20" y="107"/>
                    </a:lnTo>
                    <a:lnTo>
                      <a:pt x="15" y="107"/>
                    </a:lnTo>
                    <a:lnTo>
                      <a:pt x="7" y="98"/>
                    </a:lnTo>
                    <a:close/>
                  </a:path>
                </a:pathLst>
              </a:cu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65298" tIns="32649" rIns="65298" bIns="32649"/>
              <a:lstStyle/>
              <a:p>
                <a:endParaRPr lang="ru-RU"/>
              </a:p>
            </p:txBody>
          </p:sp>
        </p:grpSp>
        <p:sp>
          <p:nvSpPr>
            <p:cNvPr id="2159" name="Oval 158"/>
            <p:cNvSpPr>
              <a:spLocks noChangeArrowheads="1"/>
            </p:cNvSpPr>
            <p:nvPr/>
          </p:nvSpPr>
          <p:spPr bwMode="auto">
            <a:xfrm>
              <a:off x="-1275" y="2616"/>
              <a:ext cx="590" cy="544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prstDash val="dashDot"/>
              <a:round/>
              <a:headEnd/>
              <a:tailEnd/>
            </a:ln>
          </p:spPr>
          <p:txBody>
            <a:bodyPr wrap="none" lIns="65298" tIns="32649" rIns="65298" bIns="32649" anchor="ctr"/>
            <a:lstStyle/>
            <a:p>
              <a:pPr defTabSz="652463"/>
              <a:endParaRPr lang="ru-RU" sz="3900" b="1">
                <a:latin typeface="Times New Roman" pitchFamily="18" charset="0"/>
              </a:endParaRPr>
            </a:p>
          </p:txBody>
        </p:sp>
      </p:grpSp>
      <p:sp>
        <p:nvSpPr>
          <p:cNvPr id="2103" name="Text Box 55"/>
          <p:cNvSpPr txBox="1">
            <a:spLocks noChangeArrowheads="1"/>
          </p:cNvSpPr>
          <p:nvPr/>
        </p:nvSpPr>
        <p:spPr bwMode="auto">
          <a:xfrm>
            <a:off x="633413" y="4929188"/>
            <a:ext cx="33369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59" tIns="63839" rIns="127659" bIns="63839">
            <a:spAutoFit/>
          </a:bodyPr>
          <a:lstStyle/>
          <a:p>
            <a:pPr defTabSz="1276350"/>
            <a:r>
              <a:rPr lang="ru-RU" sz="1100">
                <a:latin typeface="Times New Roman" pitchFamily="18" charset="0"/>
                <a:cs typeface="Times New Roman" pitchFamily="18" charset="0"/>
              </a:rPr>
              <a:t>- химическиопасныый объект;</a:t>
            </a:r>
          </a:p>
        </p:txBody>
      </p:sp>
      <p:grpSp>
        <p:nvGrpSpPr>
          <p:cNvPr id="2104" name="Группа 123"/>
          <p:cNvGrpSpPr>
            <a:grpSpLocks/>
          </p:cNvGrpSpPr>
          <p:nvPr/>
        </p:nvGrpSpPr>
        <p:grpSpPr bwMode="auto">
          <a:xfrm>
            <a:off x="419100" y="5308600"/>
            <a:ext cx="152400" cy="180975"/>
            <a:chOff x="1286633" y="5729294"/>
            <a:chExt cx="214314" cy="385766"/>
          </a:xfrm>
        </p:grpSpPr>
        <p:sp>
          <p:nvSpPr>
            <p:cNvPr id="2155" name="Овал 124"/>
            <p:cNvSpPr>
              <a:spLocks noChangeArrowheads="1"/>
            </p:cNvSpPr>
            <p:nvPr/>
          </p:nvSpPr>
          <p:spPr bwMode="auto">
            <a:xfrm>
              <a:off x="1286633" y="5729294"/>
              <a:ext cx="214314" cy="214314"/>
            </a:xfrm>
            <a:prstGeom prst="ellipse">
              <a:avLst/>
            </a:prstGeom>
            <a:solidFill>
              <a:schemeClr val="tx1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396" tIns="45700" rIns="91396" bIns="45700" anchor="ctr"/>
            <a:lstStyle/>
            <a:p>
              <a:pPr algn="ctr" defTabSz="911225"/>
              <a:endParaRPr lang="ru-RU">
                <a:solidFill>
                  <a:srgbClr val="FFFFFF"/>
                </a:solidFill>
                <a:latin typeface="Calibri" charset="-52"/>
              </a:endParaRPr>
            </a:p>
          </p:txBody>
        </p:sp>
        <p:sp>
          <p:nvSpPr>
            <p:cNvPr id="2156" name="Равнобедренный треугольник 125"/>
            <p:cNvSpPr>
              <a:spLocks noChangeArrowheads="1"/>
            </p:cNvSpPr>
            <p:nvPr/>
          </p:nvSpPr>
          <p:spPr bwMode="auto">
            <a:xfrm>
              <a:off x="1286633" y="5829308"/>
              <a:ext cx="214314" cy="28575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396" tIns="45700" rIns="91396" bIns="45700" anchor="ctr"/>
            <a:lstStyle/>
            <a:p>
              <a:pPr algn="ctr" defTabSz="911225"/>
              <a:endParaRPr lang="ru-RU">
                <a:solidFill>
                  <a:srgbClr val="FFFFFF"/>
                </a:solidFill>
                <a:latin typeface="Calibri" charset="-52"/>
              </a:endParaRPr>
            </a:p>
          </p:txBody>
        </p:sp>
      </p:grpSp>
      <p:sp>
        <p:nvSpPr>
          <p:cNvPr id="2105" name="Text Box 55"/>
          <p:cNvSpPr txBox="1">
            <a:spLocks noChangeArrowheads="1"/>
          </p:cNvSpPr>
          <p:nvPr/>
        </p:nvSpPr>
        <p:spPr bwMode="auto">
          <a:xfrm>
            <a:off x="631825" y="5210175"/>
            <a:ext cx="333692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59" tIns="63839" rIns="127659" bIns="63839">
            <a:spAutoFit/>
          </a:bodyPr>
          <a:lstStyle/>
          <a:p>
            <a:pPr defTabSz="1276350"/>
            <a:r>
              <a:rPr lang="ru-RU" sz="1100">
                <a:latin typeface="Times New Roman" pitchFamily="18" charset="0"/>
                <a:cs typeface="Times New Roman" pitchFamily="18" charset="0"/>
              </a:rPr>
              <a:t>- пещеры;</a:t>
            </a:r>
          </a:p>
        </p:txBody>
      </p:sp>
      <p:grpSp>
        <p:nvGrpSpPr>
          <p:cNvPr id="2106" name="Группа 136"/>
          <p:cNvGrpSpPr>
            <a:grpSpLocks/>
          </p:cNvGrpSpPr>
          <p:nvPr/>
        </p:nvGrpSpPr>
        <p:grpSpPr bwMode="auto">
          <a:xfrm>
            <a:off x="4657725" y="4465638"/>
            <a:ext cx="357188" cy="200025"/>
            <a:chOff x="957263" y="7653358"/>
            <a:chExt cx="500029" cy="280966"/>
          </a:xfrm>
        </p:grpSpPr>
        <p:sp>
          <p:nvSpPr>
            <p:cNvPr id="2148" name="Полилиния 115"/>
            <p:cNvSpPr>
              <a:spLocks noChangeArrowheads="1"/>
            </p:cNvSpPr>
            <p:nvPr/>
          </p:nvSpPr>
          <p:spPr bwMode="auto">
            <a:xfrm>
              <a:off x="957263" y="7686675"/>
              <a:ext cx="449262" cy="222250"/>
            </a:xfrm>
            <a:custGeom>
              <a:avLst/>
              <a:gdLst>
                <a:gd name="T0" fmla="*/ 0 w 2163288"/>
                <a:gd name="T1" fmla="*/ 0 h 1822863"/>
                <a:gd name="T2" fmla="*/ 0 w 2163288"/>
                <a:gd name="T3" fmla="*/ 0 h 1822863"/>
                <a:gd name="T4" fmla="*/ 0 w 2163288"/>
                <a:gd name="T5" fmla="*/ 0 h 1822863"/>
                <a:gd name="T6" fmla="*/ 0 w 2163288"/>
                <a:gd name="T7" fmla="*/ 0 h 1822863"/>
                <a:gd name="T8" fmla="*/ 0 w 2163288"/>
                <a:gd name="T9" fmla="*/ 0 h 1822863"/>
                <a:gd name="T10" fmla="*/ 0 w 2163288"/>
                <a:gd name="T11" fmla="*/ 0 h 1822863"/>
                <a:gd name="T12" fmla="*/ 0 w 2163288"/>
                <a:gd name="T13" fmla="*/ 0 h 1822863"/>
                <a:gd name="T14" fmla="*/ 0 w 2163288"/>
                <a:gd name="T15" fmla="*/ 0 h 1822863"/>
                <a:gd name="T16" fmla="*/ 0 w 2163288"/>
                <a:gd name="T17" fmla="*/ 0 h 1822863"/>
                <a:gd name="T18" fmla="*/ 0 w 2163288"/>
                <a:gd name="T19" fmla="*/ 0 h 1822863"/>
                <a:gd name="T20" fmla="*/ 0 w 2163288"/>
                <a:gd name="T21" fmla="*/ 0 h 1822863"/>
                <a:gd name="T22" fmla="*/ 0 w 2163288"/>
                <a:gd name="T23" fmla="*/ 0 h 1822863"/>
                <a:gd name="T24" fmla="*/ 0 w 2163288"/>
                <a:gd name="T25" fmla="*/ 0 h 18228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3288"/>
                <a:gd name="T40" fmla="*/ 0 h 1822863"/>
                <a:gd name="T41" fmla="*/ 2163288 w 2163288"/>
                <a:gd name="T42" fmla="*/ 1822863 h 182286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3288" h="1822863">
                  <a:moveTo>
                    <a:pt x="2163288" y="0"/>
                  </a:moveTo>
                  <a:cubicBezTo>
                    <a:pt x="2092036" y="48491"/>
                    <a:pt x="2020784" y="96982"/>
                    <a:pt x="1913906" y="142504"/>
                  </a:cubicBezTo>
                  <a:cubicBezTo>
                    <a:pt x="1807028" y="188026"/>
                    <a:pt x="1688274" y="217715"/>
                    <a:pt x="1522020" y="273133"/>
                  </a:cubicBezTo>
                  <a:cubicBezTo>
                    <a:pt x="1355766" y="328551"/>
                    <a:pt x="1126176" y="423553"/>
                    <a:pt x="916379" y="475013"/>
                  </a:cubicBezTo>
                  <a:cubicBezTo>
                    <a:pt x="706582" y="526473"/>
                    <a:pt x="409698" y="522514"/>
                    <a:pt x="263236" y="581891"/>
                  </a:cubicBezTo>
                  <a:cubicBezTo>
                    <a:pt x="116774" y="641268"/>
                    <a:pt x="75210" y="704603"/>
                    <a:pt x="37605" y="831273"/>
                  </a:cubicBezTo>
                  <a:cubicBezTo>
                    <a:pt x="0" y="957943"/>
                    <a:pt x="0" y="1229096"/>
                    <a:pt x="37605" y="1341912"/>
                  </a:cubicBezTo>
                  <a:cubicBezTo>
                    <a:pt x="75210" y="1454728"/>
                    <a:pt x="81148" y="1474520"/>
                    <a:pt x="263236" y="1508167"/>
                  </a:cubicBezTo>
                  <a:cubicBezTo>
                    <a:pt x="445324" y="1541814"/>
                    <a:pt x="938151" y="1494313"/>
                    <a:pt x="1130135" y="1543793"/>
                  </a:cubicBezTo>
                  <a:cubicBezTo>
                    <a:pt x="1322119" y="1593274"/>
                    <a:pt x="1335973" y="1787237"/>
                    <a:pt x="1415142" y="1805050"/>
                  </a:cubicBezTo>
                  <a:cubicBezTo>
                    <a:pt x="1494311" y="1822863"/>
                    <a:pt x="1605148" y="1650671"/>
                    <a:pt x="1605148" y="1650671"/>
                  </a:cubicBezTo>
                  <a:lnTo>
                    <a:pt x="1617023" y="1650671"/>
                  </a:lnTo>
                </a:path>
              </a:pathLst>
            </a:custGeom>
            <a:noFill/>
            <a:ln w="50800" algn="ctr">
              <a:solidFill>
                <a:srgbClr val="009900"/>
              </a:solidFill>
              <a:prstDash val="sysDash"/>
              <a:round/>
              <a:headEnd/>
              <a:tailEnd/>
            </a:ln>
          </p:spPr>
          <p:txBody>
            <a:bodyPr lIns="65298" tIns="32649" rIns="65298" bIns="32649"/>
            <a:lstStyle/>
            <a:p>
              <a:endParaRPr lang="ru-RU"/>
            </a:p>
          </p:txBody>
        </p:sp>
        <p:grpSp>
          <p:nvGrpSpPr>
            <p:cNvPr id="2149" name="Группа 132"/>
            <p:cNvGrpSpPr>
              <a:grpSpLocks/>
            </p:cNvGrpSpPr>
            <p:nvPr/>
          </p:nvGrpSpPr>
          <p:grpSpPr bwMode="auto">
            <a:xfrm>
              <a:off x="1385854" y="7653358"/>
              <a:ext cx="71438" cy="71438"/>
              <a:chOff x="1614454" y="7729558"/>
              <a:chExt cx="71438" cy="71438"/>
            </a:xfrm>
          </p:grpSpPr>
          <p:cxnSp>
            <p:nvCxnSpPr>
              <p:cNvPr id="2153" name="Прямая соединительная линия 129"/>
              <p:cNvCxnSpPr>
                <a:cxnSpLocks noChangeShapeType="1"/>
              </p:cNvCxnSpPr>
              <p:nvPr/>
            </p:nvCxnSpPr>
            <p:spPr bwMode="auto">
              <a:xfrm rot="16200000" flipH="1">
                <a:off x="1614454" y="7729558"/>
                <a:ext cx="71438" cy="71438"/>
              </a:xfrm>
              <a:prstGeom prst="line">
                <a:avLst/>
              </a:prstGeom>
              <a:noFill/>
              <a:ln w="50800" algn="ctr">
                <a:solidFill>
                  <a:srgbClr val="009900"/>
                </a:solidFill>
                <a:round/>
                <a:headEnd/>
                <a:tailEnd/>
              </a:ln>
            </p:spPr>
          </p:cxnSp>
          <p:cxnSp>
            <p:nvCxnSpPr>
              <p:cNvPr id="2154" name="Прямая соединительная линия 13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614454" y="7729558"/>
                <a:ext cx="71438" cy="71438"/>
              </a:xfrm>
              <a:prstGeom prst="line">
                <a:avLst/>
              </a:prstGeom>
              <a:noFill/>
              <a:ln w="50800" algn="ctr">
                <a:solidFill>
                  <a:srgbClr val="009900"/>
                </a:solidFill>
                <a:round/>
                <a:headEnd/>
                <a:tailEnd/>
              </a:ln>
            </p:spPr>
          </p:cxnSp>
        </p:grpSp>
        <p:grpSp>
          <p:nvGrpSpPr>
            <p:cNvPr id="2150" name="Группа 133"/>
            <p:cNvGrpSpPr>
              <a:grpSpLocks/>
            </p:cNvGrpSpPr>
            <p:nvPr/>
          </p:nvGrpSpPr>
          <p:grpSpPr bwMode="auto">
            <a:xfrm>
              <a:off x="1262061" y="7862886"/>
              <a:ext cx="71438" cy="71438"/>
              <a:chOff x="1614454" y="7729558"/>
              <a:chExt cx="71438" cy="71438"/>
            </a:xfrm>
          </p:grpSpPr>
          <p:cxnSp>
            <p:nvCxnSpPr>
              <p:cNvPr id="2151" name="Прямая соединительная линия 134"/>
              <p:cNvCxnSpPr>
                <a:cxnSpLocks noChangeShapeType="1"/>
              </p:cNvCxnSpPr>
              <p:nvPr/>
            </p:nvCxnSpPr>
            <p:spPr bwMode="auto">
              <a:xfrm rot="16200000" flipH="1">
                <a:off x="1614454" y="7729558"/>
                <a:ext cx="71438" cy="71438"/>
              </a:xfrm>
              <a:prstGeom prst="line">
                <a:avLst/>
              </a:prstGeom>
              <a:noFill/>
              <a:ln w="50800" algn="ctr">
                <a:solidFill>
                  <a:srgbClr val="009900"/>
                </a:solidFill>
                <a:round/>
                <a:headEnd/>
                <a:tailEnd/>
              </a:ln>
            </p:spPr>
          </p:cxnSp>
          <p:cxnSp>
            <p:nvCxnSpPr>
              <p:cNvPr id="2152" name="Прямая соединительная линия 13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614454" y="7729558"/>
                <a:ext cx="71438" cy="71438"/>
              </a:xfrm>
              <a:prstGeom prst="line">
                <a:avLst/>
              </a:prstGeom>
              <a:noFill/>
              <a:ln w="50800" algn="ctr">
                <a:solidFill>
                  <a:srgbClr val="009900"/>
                </a:solidFill>
                <a:round/>
                <a:headEnd/>
                <a:tailEnd/>
              </a:ln>
            </p:spPr>
          </p:cxnSp>
        </p:grpSp>
      </p:grpSp>
      <p:sp>
        <p:nvSpPr>
          <p:cNvPr id="2107" name="Text Box 55"/>
          <p:cNvSpPr txBox="1">
            <a:spLocks noChangeArrowheads="1"/>
          </p:cNvSpPr>
          <p:nvPr/>
        </p:nvSpPr>
        <p:spPr bwMode="auto">
          <a:xfrm>
            <a:off x="4954588" y="4325938"/>
            <a:ext cx="276383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59" tIns="63839" rIns="127659" bIns="63839">
            <a:spAutoFit/>
          </a:bodyPr>
          <a:lstStyle/>
          <a:p>
            <a:pPr algn="just" defTabSz="1276350">
              <a:lnSpc>
                <a:spcPct val="7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туристические маршруты с указанием типа (пеший), класса сложности (</a:t>
            </a:r>
            <a:r>
              <a:rPr lang="en-US" sz="110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), названия («Дремучий лес») и протяженности</a:t>
            </a:r>
            <a:r>
              <a:rPr lang="en-US" sz="1100">
                <a:latin typeface="Times New Roman" pitchFamily="18" charset="0"/>
                <a:cs typeface="Times New Roman" pitchFamily="18" charset="0"/>
              </a:rPr>
              <a:t> (12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км</a:t>
            </a:r>
            <a:r>
              <a:rPr lang="en-US" sz="110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2108" name="Rectangle 54"/>
          <p:cNvSpPr>
            <a:spLocks noChangeArrowheads="1"/>
          </p:cNvSpPr>
          <p:nvPr/>
        </p:nvSpPr>
        <p:spPr bwMode="auto">
          <a:xfrm>
            <a:off x="4011613" y="4695825"/>
            <a:ext cx="1011237" cy="203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12674" tIns="12674" rIns="12674" bIns="12674"/>
          <a:lstStyle/>
          <a:p>
            <a:pPr algn="ctr" defTabSz="1276350"/>
            <a:r>
              <a:rPr lang="ru-RU" sz="700" b="1" u="sng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7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00" b="1" u="sng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700" b="1" u="sng">
                <a:latin typeface="Times New Roman" pitchFamily="18" charset="0"/>
                <a:cs typeface="Times New Roman" pitchFamily="18" charset="0"/>
              </a:rPr>
              <a:t> II</a:t>
            </a:r>
            <a:r>
              <a:rPr lang="ru-RU" sz="700" b="1" u="sng">
                <a:latin typeface="Times New Roman" pitchFamily="18" charset="0"/>
                <a:cs typeface="Times New Roman" pitchFamily="18" charset="0"/>
              </a:rPr>
              <a:t> «Дремучий лес»</a:t>
            </a:r>
          </a:p>
          <a:p>
            <a:pPr algn="ctr" defTabSz="1276350"/>
            <a:r>
              <a:rPr lang="ru-RU" sz="700" b="1">
                <a:latin typeface="Times New Roman" pitchFamily="18" charset="0"/>
                <a:cs typeface="Times New Roman" pitchFamily="18" charset="0"/>
              </a:rPr>
              <a:t> 12км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09" name="Группа 139"/>
          <p:cNvGrpSpPr>
            <a:grpSpLocks/>
          </p:cNvGrpSpPr>
          <p:nvPr/>
        </p:nvGrpSpPr>
        <p:grpSpPr bwMode="auto">
          <a:xfrm>
            <a:off x="387350" y="5540375"/>
            <a:ext cx="225425" cy="212725"/>
            <a:chOff x="542885" y="6954971"/>
            <a:chExt cx="318332" cy="296242"/>
          </a:xfrm>
        </p:grpSpPr>
        <p:grpSp>
          <p:nvGrpSpPr>
            <p:cNvPr id="2140" name="Group 56"/>
            <p:cNvGrpSpPr>
              <a:grpSpLocks/>
            </p:cNvGrpSpPr>
            <p:nvPr/>
          </p:nvGrpSpPr>
          <p:grpSpPr bwMode="auto">
            <a:xfrm>
              <a:off x="542885" y="6954971"/>
              <a:ext cx="318332" cy="296241"/>
              <a:chOff x="0" y="1"/>
              <a:chExt cx="20000" cy="19999"/>
            </a:xfrm>
          </p:grpSpPr>
          <p:sp>
            <p:nvSpPr>
              <p:cNvPr id="2142" name="Rectangle 57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1236" tIns="45619" rIns="91236" bIns="45619"/>
              <a:lstStyle/>
              <a:p>
                <a:pPr defTabSz="1276350"/>
                <a:endParaRPr lang="ru-RU" sz="2500">
                  <a:latin typeface="Calibri" charset="-52"/>
                </a:endParaRPr>
              </a:p>
            </p:txBody>
          </p:sp>
          <p:sp>
            <p:nvSpPr>
              <p:cNvPr id="2143" name="Line 58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4" name="Line 59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145" name="Group 60"/>
              <p:cNvGrpSpPr>
                <a:grpSpLocks/>
              </p:cNvGrpSpPr>
              <p:nvPr/>
            </p:nvGrpSpPr>
            <p:grpSpPr bwMode="auto">
              <a:xfrm>
                <a:off x="8652" y="3009"/>
                <a:ext cx="3119" cy="3408"/>
                <a:chOff x="-2659" y="0"/>
                <a:chExt cx="26710" cy="20000"/>
              </a:xfrm>
            </p:grpSpPr>
            <p:sp>
              <p:nvSpPr>
                <p:cNvPr id="2146" name="Line 61"/>
                <p:cNvSpPr>
                  <a:spLocks noChangeShapeType="1"/>
                </p:cNvSpPr>
                <p:nvPr/>
              </p:nvSpPr>
              <p:spPr bwMode="auto">
                <a:xfrm>
                  <a:off x="9649" y="0"/>
                  <a:ext cx="137" cy="2000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47" name="Line 62"/>
                <p:cNvSpPr>
                  <a:spLocks noChangeShapeType="1"/>
                </p:cNvSpPr>
                <p:nvPr/>
              </p:nvSpPr>
              <p:spPr bwMode="auto">
                <a:xfrm>
                  <a:off x="-2659" y="11007"/>
                  <a:ext cx="26710" cy="14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2141" name="Rectangle 57"/>
            <p:cNvSpPr>
              <a:spLocks noChangeArrowheads="1"/>
            </p:cNvSpPr>
            <p:nvPr/>
          </p:nvSpPr>
          <p:spPr bwMode="auto">
            <a:xfrm>
              <a:off x="614322" y="7067447"/>
              <a:ext cx="175536" cy="18136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236" tIns="45619" rIns="91236" bIns="45619"/>
            <a:lstStyle/>
            <a:p>
              <a:pPr defTabSz="1276350"/>
              <a:endParaRPr lang="ru-RU" sz="2500">
                <a:latin typeface="Calibri" charset="-52"/>
              </a:endParaRPr>
            </a:p>
          </p:txBody>
        </p:sp>
      </p:grpSp>
      <p:sp>
        <p:nvSpPr>
          <p:cNvPr id="2110" name="Text Box 55"/>
          <p:cNvSpPr txBox="1">
            <a:spLocks noChangeArrowheads="1"/>
          </p:cNvSpPr>
          <p:nvPr/>
        </p:nvSpPr>
        <p:spPr bwMode="auto">
          <a:xfrm>
            <a:off x="647700" y="5492750"/>
            <a:ext cx="333692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59" tIns="63839" rIns="127659" bIns="63839">
            <a:spAutoFit/>
          </a:bodyPr>
          <a:lstStyle/>
          <a:p>
            <a:pPr defTabSz="1276350"/>
            <a:r>
              <a:rPr lang="ru-RU" sz="1100">
                <a:latin typeface="Times New Roman" pitchFamily="18" charset="0"/>
                <a:cs typeface="Times New Roman" pitchFamily="18" charset="0"/>
              </a:rPr>
              <a:t>- музеи;</a:t>
            </a:r>
          </a:p>
        </p:txBody>
      </p:sp>
      <p:sp>
        <p:nvSpPr>
          <p:cNvPr id="2111" name="Прямоугольник 149"/>
          <p:cNvSpPr>
            <a:spLocks noChangeArrowheads="1"/>
          </p:cNvSpPr>
          <p:nvPr/>
        </p:nvSpPr>
        <p:spPr bwMode="auto">
          <a:xfrm>
            <a:off x="4757738" y="5062538"/>
            <a:ext cx="153987" cy="153987"/>
          </a:xfrm>
          <a:prstGeom prst="rect">
            <a:avLst/>
          </a:prstGeom>
          <a:solidFill>
            <a:schemeClr val="tx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91396" tIns="45700" rIns="91396" bIns="45700" anchor="ctr"/>
          <a:lstStyle/>
          <a:p>
            <a:pPr algn="ctr" defTabSz="911225"/>
            <a:endParaRPr lang="ru-RU">
              <a:solidFill>
                <a:srgbClr val="FFFFFF"/>
              </a:solidFill>
              <a:latin typeface="Calibri" charset="-52"/>
            </a:endParaRPr>
          </a:p>
        </p:txBody>
      </p:sp>
      <p:sp>
        <p:nvSpPr>
          <p:cNvPr id="2112" name="Text Box 55"/>
          <p:cNvSpPr txBox="1">
            <a:spLocks noChangeArrowheads="1"/>
          </p:cNvSpPr>
          <p:nvPr/>
        </p:nvSpPr>
        <p:spPr bwMode="auto">
          <a:xfrm>
            <a:off x="4962525" y="4959350"/>
            <a:ext cx="333692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59" tIns="63839" rIns="127659" bIns="63839">
            <a:spAutoFit/>
          </a:bodyPr>
          <a:lstStyle/>
          <a:p>
            <a:pPr defTabSz="1276350"/>
            <a:r>
              <a:rPr lang="ru-RU" sz="1100">
                <a:latin typeface="Times New Roman" pitchFamily="18" charset="0"/>
                <a:cs typeface="Times New Roman" pitchFamily="18" charset="0"/>
              </a:rPr>
              <a:t>- шахты;</a:t>
            </a:r>
          </a:p>
        </p:txBody>
      </p:sp>
      <p:sp>
        <p:nvSpPr>
          <p:cNvPr id="2113" name="5-конечная звезда 151"/>
          <p:cNvSpPr>
            <a:spLocks noChangeArrowheads="1"/>
          </p:cNvSpPr>
          <p:nvPr/>
        </p:nvSpPr>
        <p:spPr bwMode="auto">
          <a:xfrm>
            <a:off x="4697413" y="5294313"/>
            <a:ext cx="255587" cy="242887"/>
          </a:xfrm>
          <a:custGeom>
            <a:avLst/>
            <a:gdLst>
              <a:gd name="T0" fmla="*/ 16704 w 358775"/>
              <a:gd name="T1" fmla="*/ 0 h 339725"/>
              <a:gd name="T2" fmla="*/ 0 w 358775"/>
              <a:gd name="T3" fmla="*/ 12390 h 339725"/>
              <a:gd name="T4" fmla="*/ 6380 w 358775"/>
              <a:gd name="T5" fmla="*/ 32439 h 339725"/>
              <a:gd name="T6" fmla="*/ 27027 w 358775"/>
              <a:gd name="T7" fmla="*/ 32439 h 339725"/>
              <a:gd name="T8" fmla="*/ 33407 w 358775"/>
              <a:gd name="T9" fmla="*/ 12390 h 339725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10869 w 358775"/>
              <a:gd name="T16" fmla="*/ 129764 h 339725"/>
              <a:gd name="T17" fmla="*/ 247906 w 358775"/>
              <a:gd name="T18" fmla="*/ 259525 h 3397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8775" h="339725">
                <a:moveTo>
                  <a:pt x="0" y="129763"/>
                </a:moveTo>
                <a:lnTo>
                  <a:pt x="137041" y="129764"/>
                </a:lnTo>
                <a:lnTo>
                  <a:pt x="179388" y="0"/>
                </a:lnTo>
                <a:lnTo>
                  <a:pt x="221734" y="129764"/>
                </a:lnTo>
                <a:lnTo>
                  <a:pt x="358775" y="129763"/>
                </a:lnTo>
                <a:lnTo>
                  <a:pt x="247906" y="209961"/>
                </a:lnTo>
                <a:lnTo>
                  <a:pt x="290255" y="339724"/>
                </a:lnTo>
                <a:lnTo>
                  <a:pt x="179388" y="259525"/>
                </a:lnTo>
                <a:lnTo>
                  <a:pt x="68520" y="339724"/>
                </a:lnTo>
                <a:lnTo>
                  <a:pt x="110869" y="209961"/>
                </a:lnTo>
                <a:close/>
              </a:path>
            </a:pathLst>
          </a:custGeom>
          <a:solidFill>
            <a:srgbClr val="006600"/>
          </a:solidFill>
          <a:ln w="15875" algn="ctr">
            <a:solidFill>
              <a:srgbClr val="FF0000"/>
            </a:solidFill>
            <a:miter lim="800000"/>
            <a:headEnd/>
            <a:tailEnd/>
          </a:ln>
        </p:spPr>
        <p:txBody>
          <a:bodyPr lIns="91396" tIns="45700" rIns="91396" bIns="45700" anchor="ctr"/>
          <a:lstStyle/>
          <a:p>
            <a:endParaRPr lang="ru-RU"/>
          </a:p>
        </p:txBody>
      </p:sp>
      <p:sp>
        <p:nvSpPr>
          <p:cNvPr id="2114" name="Text Box 55"/>
          <p:cNvSpPr txBox="1">
            <a:spLocks noChangeArrowheads="1"/>
          </p:cNvSpPr>
          <p:nvPr/>
        </p:nvSpPr>
        <p:spPr bwMode="auto">
          <a:xfrm>
            <a:off x="4962525" y="5248275"/>
            <a:ext cx="333692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59" tIns="63839" rIns="127659" bIns="63839">
            <a:spAutoFit/>
          </a:bodyPr>
          <a:lstStyle/>
          <a:p>
            <a:pPr defTabSz="1276350"/>
            <a:r>
              <a:rPr lang="ru-RU" sz="1100">
                <a:latin typeface="Times New Roman" pitchFamily="18" charset="0"/>
                <a:cs typeface="Times New Roman" pitchFamily="18" charset="0"/>
              </a:rPr>
              <a:t>- места добычи лесных ресурсов;</a:t>
            </a:r>
          </a:p>
        </p:txBody>
      </p:sp>
      <p:sp>
        <p:nvSpPr>
          <p:cNvPr id="2115" name="Text Box 55"/>
          <p:cNvSpPr txBox="1">
            <a:spLocks noChangeArrowheads="1"/>
          </p:cNvSpPr>
          <p:nvPr/>
        </p:nvSpPr>
        <p:spPr bwMode="auto">
          <a:xfrm>
            <a:off x="4970463" y="3700463"/>
            <a:ext cx="33369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59" tIns="63839" rIns="127659" bIns="63839">
            <a:spAutoFit/>
          </a:bodyPr>
          <a:lstStyle/>
          <a:p>
            <a:pPr defTabSz="1276350"/>
            <a:r>
              <a:rPr lang="ru-RU" sz="1100">
                <a:latin typeface="Times New Roman" pitchFamily="18" charset="0"/>
                <a:cs typeface="Times New Roman" pitchFamily="18" charset="0"/>
              </a:rPr>
              <a:t>- детские дома;</a:t>
            </a:r>
          </a:p>
        </p:txBody>
      </p:sp>
      <p:sp>
        <p:nvSpPr>
          <p:cNvPr id="2116" name="Text Box 55"/>
          <p:cNvSpPr txBox="1">
            <a:spLocks noChangeArrowheads="1"/>
          </p:cNvSpPr>
          <p:nvPr/>
        </p:nvSpPr>
        <p:spPr bwMode="auto">
          <a:xfrm>
            <a:off x="4967288" y="4014788"/>
            <a:ext cx="33369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59" tIns="63839" rIns="127659" bIns="63839">
            <a:spAutoFit/>
          </a:bodyPr>
          <a:lstStyle/>
          <a:p>
            <a:pPr defTabSz="1276350"/>
            <a:r>
              <a:rPr lang="ru-RU" sz="1100">
                <a:latin typeface="Times New Roman" pitchFamily="18" charset="0"/>
                <a:cs typeface="Times New Roman" pitchFamily="18" charset="0"/>
              </a:rPr>
              <a:t>- дома престарелых;</a:t>
            </a:r>
          </a:p>
        </p:txBody>
      </p:sp>
      <p:sp>
        <p:nvSpPr>
          <p:cNvPr id="155" name="Прямоугольник 5"/>
          <p:cNvSpPr>
            <a:spLocks noChangeArrowheads="1"/>
          </p:cNvSpPr>
          <p:nvPr/>
        </p:nvSpPr>
        <p:spPr bwMode="auto">
          <a:xfrm>
            <a:off x="0" y="0"/>
            <a:ext cx="9144000" cy="771525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65298" tIns="32649" rIns="65298" bIns="32649" anchor="ctr"/>
          <a:lstStyle/>
          <a:p>
            <a:pPr algn="ctr">
              <a:lnSpc>
                <a:spcPct val="80000"/>
              </a:lnSpc>
              <a:defRPr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УСЛОВНЫЕ ОБОЗНАЧЕНИЯ</a:t>
            </a:r>
          </a:p>
        </p:txBody>
      </p:sp>
      <p:grpSp>
        <p:nvGrpSpPr>
          <p:cNvPr id="2118" name="Группа 166"/>
          <p:cNvGrpSpPr>
            <a:grpSpLocks/>
          </p:cNvGrpSpPr>
          <p:nvPr/>
        </p:nvGrpSpPr>
        <p:grpSpPr bwMode="auto">
          <a:xfrm>
            <a:off x="4724400" y="3744913"/>
            <a:ext cx="236538" cy="211137"/>
            <a:chOff x="6305556" y="8259762"/>
            <a:chExt cx="330990" cy="296862"/>
          </a:xfrm>
        </p:grpSpPr>
        <p:grpSp>
          <p:nvGrpSpPr>
            <p:cNvPr id="2130" name="Группа 374"/>
            <p:cNvGrpSpPr>
              <a:grpSpLocks/>
            </p:cNvGrpSpPr>
            <p:nvPr/>
          </p:nvGrpSpPr>
          <p:grpSpPr bwMode="auto">
            <a:xfrm>
              <a:off x="6305556" y="8259762"/>
              <a:ext cx="330990" cy="296862"/>
              <a:chOff x="534974" y="6954971"/>
              <a:chExt cx="330206" cy="296241"/>
            </a:xfrm>
          </p:grpSpPr>
          <p:grpSp>
            <p:nvGrpSpPr>
              <p:cNvPr id="2132" name="Group 56"/>
              <p:cNvGrpSpPr>
                <a:grpSpLocks/>
              </p:cNvGrpSpPr>
              <p:nvPr/>
            </p:nvGrpSpPr>
            <p:grpSpPr bwMode="auto">
              <a:xfrm>
                <a:off x="534974" y="6954971"/>
                <a:ext cx="330206" cy="296241"/>
                <a:chOff x="-497" y="1"/>
                <a:chExt cx="20746" cy="19999"/>
              </a:xfrm>
            </p:grpSpPr>
            <p:sp>
              <p:nvSpPr>
                <p:cNvPr id="2134" name="Rectangle 57"/>
                <p:cNvSpPr>
                  <a:spLocks noChangeArrowheads="1"/>
                </p:cNvSpPr>
                <p:nvPr/>
              </p:nvSpPr>
              <p:spPr bwMode="auto">
                <a:xfrm>
                  <a:off x="0" y="7756"/>
                  <a:ext cx="20000" cy="12244"/>
                </a:xfrm>
                <a:prstGeom prst="rect">
                  <a:avLst/>
                </a:prstGeom>
                <a:noFill/>
                <a:ln w="25400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lIns="91236" tIns="45619" rIns="91236" bIns="45619"/>
                <a:lstStyle/>
                <a:p>
                  <a:pPr defTabSz="1276350"/>
                  <a:endParaRPr lang="ru-RU" sz="2500">
                    <a:latin typeface="Calibri" charset="-52"/>
                  </a:endParaRPr>
                </a:p>
              </p:txBody>
            </p:sp>
            <p:sp>
              <p:nvSpPr>
                <p:cNvPr id="2135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-497" y="1"/>
                  <a:ext cx="10828" cy="7593"/>
                </a:xfrm>
                <a:prstGeom prst="line">
                  <a:avLst/>
                </a:prstGeom>
                <a:noFill/>
                <a:ln w="25400">
                  <a:solidFill>
                    <a:srgbClr val="0066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36" name="Line 59"/>
                <p:cNvSpPr>
                  <a:spLocks noChangeShapeType="1"/>
                </p:cNvSpPr>
                <p:nvPr/>
              </p:nvSpPr>
              <p:spPr bwMode="auto">
                <a:xfrm>
                  <a:off x="9801" y="54"/>
                  <a:ext cx="10448" cy="7540"/>
                </a:xfrm>
                <a:prstGeom prst="line">
                  <a:avLst/>
                </a:prstGeom>
                <a:noFill/>
                <a:ln w="25400">
                  <a:solidFill>
                    <a:srgbClr val="0066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2137" name="Group 60"/>
                <p:cNvGrpSpPr>
                  <a:grpSpLocks/>
                </p:cNvGrpSpPr>
                <p:nvPr/>
              </p:nvGrpSpPr>
              <p:grpSpPr bwMode="auto">
                <a:xfrm>
                  <a:off x="8652" y="3009"/>
                  <a:ext cx="3119" cy="3408"/>
                  <a:chOff x="-2659" y="0"/>
                  <a:chExt cx="26710" cy="20000"/>
                </a:xfrm>
              </p:grpSpPr>
              <p:sp>
                <p:nvSpPr>
                  <p:cNvPr id="2138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9649" y="0"/>
                    <a:ext cx="137" cy="20000"/>
                  </a:xfrm>
                  <a:prstGeom prst="line">
                    <a:avLst/>
                  </a:prstGeom>
                  <a:noFill/>
                  <a:ln w="25400">
                    <a:solidFill>
                      <a:srgbClr val="0066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39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-2659" y="11007"/>
                    <a:ext cx="26710" cy="140"/>
                  </a:xfrm>
                  <a:prstGeom prst="line">
                    <a:avLst/>
                  </a:prstGeom>
                  <a:noFill/>
                  <a:ln w="25400">
                    <a:solidFill>
                      <a:srgbClr val="0066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2133" name="Rectangle 57"/>
              <p:cNvSpPr>
                <a:spLocks noChangeArrowheads="1"/>
              </p:cNvSpPr>
              <p:nvPr/>
            </p:nvSpPr>
            <p:spPr bwMode="auto">
              <a:xfrm>
                <a:off x="614322" y="7067447"/>
                <a:ext cx="175536" cy="181368"/>
              </a:xfrm>
              <a:prstGeom prst="rect">
                <a:avLst/>
              </a:prstGeom>
              <a:noFill/>
              <a:ln w="2540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lIns="91236" tIns="45619" rIns="91236" bIns="45619"/>
              <a:lstStyle/>
              <a:p>
                <a:pPr defTabSz="1276350"/>
                <a:endParaRPr lang="ru-RU" sz="2500">
                  <a:latin typeface="Calibri" charset="-52"/>
                </a:endParaRPr>
              </a:p>
            </p:txBody>
          </p:sp>
        </p:grpSp>
        <p:cxnSp>
          <p:nvCxnSpPr>
            <p:cNvPr id="2131" name="Прямая соединительная линия 168"/>
            <p:cNvCxnSpPr>
              <a:cxnSpLocks noChangeShapeType="1"/>
              <a:stCxn id="2134" idx="1"/>
              <a:endCxn id="2134" idx="3"/>
            </p:cNvCxnSpPr>
            <p:nvPr/>
          </p:nvCxnSpPr>
          <p:spPr bwMode="auto">
            <a:xfrm rot="10800000" flipH="1">
              <a:off x="6313486" y="8465344"/>
              <a:ext cx="308770" cy="406"/>
            </a:xfrm>
            <a:prstGeom prst="line">
              <a:avLst/>
            </a:prstGeom>
            <a:noFill/>
            <a:ln w="25400">
              <a:solidFill>
                <a:srgbClr val="006600"/>
              </a:solidFill>
              <a:miter lim="800000"/>
              <a:headEnd/>
              <a:tailEnd/>
            </a:ln>
          </p:spPr>
        </p:cxnSp>
      </p:grpSp>
      <p:grpSp>
        <p:nvGrpSpPr>
          <p:cNvPr id="2119" name="Группа 177"/>
          <p:cNvGrpSpPr>
            <a:grpSpLocks/>
          </p:cNvGrpSpPr>
          <p:nvPr/>
        </p:nvGrpSpPr>
        <p:grpSpPr bwMode="auto">
          <a:xfrm>
            <a:off x="4724400" y="4043363"/>
            <a:ext cx="236538" cy="212725"/>
            <a:chOff x="6305556" y="8259762"/>
            <a:chExt cx="330990" cy="296862"/>
          </a:xfrm>
        </p:grpSpPr>
        <p:grpSp>
          <p:nvGrpSpPr>
            <p:cNvPr id="2120" name="Группа 374"/>
            <p:cNvGrpSpPr>
              <a:grpSpLocks/>
            </p:cNvGrpSpPr>
            <p:nvPr/>
          </p:nvGrpSpPr>
          <p:grpSpPr bwMode="auto">
            <a:xfrm>
              <a:off x="6305556" y="8259762"/>
              <a:ext cx="330990" cy="296862"/>
              <a:chOff x="534974" y="6954971"/>
              <a:chExt cx="330206" cy="296241"/>
            </a:xfrm>
          </p:grpSpPr>
          <p:grpSp>
            <p:nvGrpSpPr>
              <p:cNvPr id="2122" name="Group 56"/>
              <p:cNvGrpSpPr>
                <a:grpSpLocks/>
              </p:cNvGrpSpPr>
              <p:nvPr/>
            </p:nvGrpSpPr>
            <p:grpSpPr bwMode="auto">
              <a:xfrm>
                <a:off x="534974" y="6954971"/>
                <a:ext cx="330206" cy="296241"/>
                <a:chOff x="-497" y="1"/>
                <a:chExt cx="20746" cy="19999"/>
              </a:xfrm>
            </p:grpSpPr>
            <p:sp>
              <p:nvSpPr>
                <p:cNvPr id="2124" name="Rectangle 57"/>
                <p:cNvSpPr>
                  <a:spLocks noChangeArrowheads="1"/>
                </p:cNvSpPr>
                <p:nvPr/>
              </p:nvSpPr>
              <p:spPr bwMode="auto">
                <a:xfrm>
                  <a:off x="0" y="7756"/>
                  <a:ext cx="20000" cy="12244"/>
                </a:xfrm>
                <a:prstGeom prst="rect">
                  <a:avLst/>
                </a:prstGeom>
                <a:noFill/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lIns="91236" tIns="45619" rIns="91236" bIns="45619"/>
                <a:lstStyle/>
                <a:p>
                  <a:pPr defTabSz="1276350"/>
                  <a:endParaRPr lang="ru-RU" sz="2500">
                    <a:latin typeface="Calibri" charset="-52"/>
                  </a:endParaRPr>
                </a:p>
              </p:txBody>
            </p:sp>
            <p:sp>
              <p:nvSpPr>
                <p:cNvPr id="2125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-497" y="1"/>
                  <a:ext cx="10828" cy="7593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26" name="Line 59"/>
                <p:cNvSpPr>
                  <a:spLocks noChangeShapeType="1"/>
                </p:cNvSpPr>
                <p:nvPr/>
              </p:nvSpPr>
              <p:spPr bwMode="auto">
                <a:xfrm>
                  <a:off x="9801" y="54"/>
                  <a:ext cx="10448" cy="7540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2127" name="Group 60"/>
                <p:cNvGrpSpPr>
                  <a:grpSpLocks/>
                </p:cNvGrpSpPr>
                <p:nvPr/>
              </p:nvGrpSpPr>
              <p:grpSpPr bwMode="auto">
                <a:xfrm>
                  <a:off x="8652" y="3009"/>
                  <a:ext cx="3119" cy="3408"/>
                  <a:chOff x="-2659" y="0"/>
                  <a:chExt cx="26710" cy="20000"/>
                </a:xfrm>
              </p:grpSpPr>
              <p:sp>
                <p:nvSpPr>
                  <p:cNvPr id="2128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9649" y="0"/>
                    <a:ext cx="137" cy="20000"/>
                  </a:xfrm>
                  <a:prstGeom prst="line">
                    <a:avLst/>
                  </a:prstGeom>
                  <a:noFill/>
                  <a:ln w="25400">
                    <a:solidFill>
                      <a:srgbClr val="0000FF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29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-2659" y="11007"/>
                    <a:ext cx="26710" cy="140"/>
                  </a:xfrm>
                  <a:prstGeom prst="line">
                    <a:avLst/>
                  </a:prstGeom>
                  <a:noFill/>
                  <a:ln w="25400">
                    <a:solidFill>
                      <a:srgbClr val="0000FF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2123" name="Rectangle 57"/>
              <p:cNvSpPr>
                <a:spLocks noChangeArrowheads="1"/>
              </p:cNvSpPr>
              <p:nvPr/>
            </p:nvSpPr>
            <p:spPr bwMode="auto">
              <a:xfrm>
                <a:off x="614322" y="7067447"/>
                <a:ext cx="175536" cy="181368"/>
              </a:xfrm>
              <a:prstGeom prst="rect">
                <a:avLst/>
              </a:prstGeom>
              <a:noFill/>
              <a:ln w="254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lIns="91236" tIns="45619" rIns="91236" bIns="45619"/>
              <a:lstStyle/>
              <a:p>
                <a:pPr defTabSz="1276350"/>
                <a:endParaRPr lang="ru-RU" sz="2500">
                  <a:latin typeface="Calibri" charset="-52"/>
                </a:endParaRPr>
              </a:p>
            </p:txBody>
          </p:sp>
        </p:grpSp>
        <p:cxnSp>
          <p:nvCxnSpPr>
            <p:cNvPr id="2121" name="Прямая соединительная линия 179"/>
            <p:cNvCxnSpPr>
              <a:cxnSpLocks noChangeShapeType="1"/>
              <a:stCxn id="2124" idx="1"/>
              <a:endCxn id="2124" idx="3"/>
            </p:cNvCxnSpPr>
            <p:nvPr/>
          </p:nvCxnSpPr>
          <p:spPr bwMode="auto">
            <a:xfrm rot="10800000" flipH="1">
              <a:off x="6313486" y="8465344"/>
              <a:ext cx="308770" cy="40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miter lim="800000"/>
              <a:headEnd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792163" y="228600"/>
            <a:ext cx="7559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47" tIns="45675" rIns="91347" bIns="45675">
            <a:spAutoFit/>
          </a:bodyPr>
          <a:lstStyle/>
          <a:p>
            <a:pPr algn="ctr" defTabSz="911225"/>
            <a:r>
              <a:rPr lang="ru-RU" b="1">
                <a:latin typeface="Times New Roman" pitchFamily="18" charset="0"/>
                <a:cs typeface="Times New Roman" pitchFamily="18" charset="0"/>
              </a:rPr>
              <a:t>УСЛОВНЫЕ ОБОЗНАЧЕНИЯ</a:t>
            </a:r>
          </a:p>
        </p:txBody>
      </p:sp>
      <p:sp>
        <p:nvSpPr>
          <p:cNvPr id="13315" name="Прямоугольник 51"/>
          <p:cNvSpPr>
            <a:spLocks noChangeArrowheads="1"/>
          </p:cNvSpPr>
          <p:nvPr/>
        </p:nvSpPr>
        <p:spPr bwMode="auto">
          <a:xfrm>
            <a:off x="827088" y="822325"/>
            <a:ext cx="285750" cy="142875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91385" tIns="45695" rIns="91385" bIns="45695" anchor="ctr"/>
          <a:lstStyle/>
          <a:p>
            <a:pPr algn="ctr" defTabSz="911225"/>
            <a:endParaRPr lang="ru-RU">
              <a:solidFill>
                <a:srgbClr val="FFFFFF"/>
              </a:solidFill>
              <a:latin typeface="Calibri" charset="-52"/>
            </a:endParaRPr>
          </a:p>
        </p:txBody>
      </p:sp>
      <p:sp>
        <p:nvSpPr>
          <p:cNvPr id="13316" name="TextBox 52"/>
          <p:cNvSpPr txBox="1">
            <a:spLocks noChangeArrowheads="1"/>
          </p:cNvSpPr>
          <p:nvPr/>
        </p:nvSpPr>
        <p:spPr bwMode="auto">
          <a:xfrm>
            <a:off x="1174750" y="736600"/>
            <a:ext cx="19288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5" tIns="45695" rIns="91385" bIns="45695">
            <a:spAutoFit/>
          </a:bodyPr>
          <a:lstStyle/>
          <a:p>
            <a:pPr defTabSz="911225"/>
            <a:r>
              <a:rPr lang="ru-RU" sz="1100">
                <a:latin typeface="Times New Roman" pitchFamily="18" charset="0"/>
                <a:cs typeface="Times New Roman" pitchFamily="18" charset="0"/>
              </a:rPr>
              <a:t>- жилые дома;</a:t>
            </a:r>
          </a:p>
        </p:txBody>
      </p:sp>
      <p:sp>
        <p:nvSpPr>
          <p:cNvPr id="13317" name="Прямоугольник 53"/>
          <p:cNvSpPr>
            <a:spLocks noChangeArrowheads="1"/>
          </p:cNvSpPr>
          <p:nvPr/>
        </p:nvSpPr>
        <p:spPr bwMode="auto">
          <a:xfrm>
            <a:off x="827088" y="1030288"/>
            <a:ext cx="285750" cy="142875"/>
          </a:xfrm>
          <a:prstGeom prst="rect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lIns="91385" tIns="45695" rIns="91385" bIns="45695" anchor="ctr"/>
          <a:lstStyle/>
          <a:p>
            <a:pPr algn="ctr" defTabSz="911225"/>
            <a:endParaRPr lang="ru-RU">
              <a:solidFill>
                <a:srgbClr val="FFFFFF"/>
              </a:solidFill>
              <a:latin typeface="Calibri" charset="-52"/>
            </a:endParaRPr>
          </a:p>
        </p:txBody>
      </p:sp>
      <p:sp>
        <p:nvSpPr>
          <p:cNvPr id="13318" name="TextBox 54"/>
          <p:cNvSpPr txBox="1">
            <a:spLocks noChangeArrowheads="1"/>
          </p:cNvSpPr>
          <p:nvPr/>
        </p:nvSpPr>
        <p:spPr bwMode="auto">
          <a:xfrm>
            <a:off x="1174750" y="966788"/>
            <a:ext cx="30829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5" tIns="45695" rIns="91385" bIns="45695">
            <a:spAutoFit/>
          </a:bodyPr>
          <a:lstStyle/>
          <a:p>
            <a:pPr defTabSz="911225"/>
            <a:r>
              <a:rPr lang="ru-RU" sz="1100">
                <a:latin typeface="Times New Roman" pitchFamily="18" charset="0"/>
                <a:cs typeface="Times New Roman" pitchFamily="18" charset="0"/>
              </a:rPr>
              <a:t>- промышленные (хозяйственные) объекты;</a:t>
            </a:r>
          </a:p>
        </p:txBody>
      </p:sp>
      <p:sp>
        <p:nvSpPr>
          <p:cNvPr id="13319" name="Прямоугольник 55"/>
          <p:cNvSpPr>
            <a:spLocks noChangeArrowheads="1"/>
          </p:cNvSpPr>
          <p:nvPr/>
        </p:nvSpPr>
        <p:spPr bwMode="auto">
          <a:xfrm>
            <a:off x="827088" y="1243013"/>
            <a:ext cx="285750" cy="142875"/>
          </a:xfrm>
          <a:prstGeom prst="rect">
            <a:avLst/>
          </a:prstGeom>
          <a:solidFill>
            <a:srgbClr val="1AF253"/>
          </a:solidFill>
          <a:ln w="25400" algn="ctr">
            <a:solidFill>
              <a:srgbClr val="1AF253"/>
            </a:solidFill>
            <a:miter lim="800000"/>
            <a:headEnd/>
            <a:tailEnd/>
          </a:ln>
        </p:spPr>
        <p:txBody>
          <a:bodyPr lIns="91385" tIns="45695" rIns="91385" bIns="45695" anchor="ctr"/>
          <a:lstStyle/>
          <a:p>
            <a:pPr algn="ctr" defTabSz="911225"/>
            <a:endParaRPr lang="ru-RU">
              <a:solidFill>
                <a:srgbClr val="FFFFFF"/>
              </a:solidFill>
              <a:latin typeface="Calibri" charset="-52"/>
            </a:endParaRPr>
          </a:p>
        </p:txBody>
      </p:sp>
      <p:sp>
        <p:nvSpPr>
          <p:cNvPr id="13320" name="TextBox 56"/>
          <p:cNvSpPr txBox="1">
            <a:spLocks noChangeArrowheads="1"/>
          </p:cNvSpPr>
          <p:nvPr/>
        </p:nvSpPr>
        <p:spPr bwMode="auto">
          <a:xfrm>
            <a:off x="1174750" y="1181100"/>
            <a:ext cx="24669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5" tIns="45695" rIns="91385" bIns="45695">
            <a:spAutoFit/>
          </a:bodyPr>
          <a:lstStyle/>
          <a:p>
            <a:pPr defTabSz="911225"/>
            <a:r>
              <a:rPr lang="ru-RU" sz="1100">
                <a:latin typeface="Times New Roman" pitchFamily="18" charset="0"/>
                <a:cs typeface="Times New Roman" pitchFamily="18" charset="0"/>
              </a:rPr>
              <a:t>- социально – значимые объекты;</a:t>
            </a:r>
          </a:p>
        </p:txBody>
      </p:sp>
      <p:sp>
        <p:nvSpPr>
          <p:cNvPr id="13321" name="Прямоугольник 51"/>
          <p:cNvSpPr>
            <a:spLocks noChangeArrowheads="1"/>
          </p:cNvSpPr>
          <p:nvPr/>
        </p:nvSpPr>
        <p:spPr bwMode="auto">
          <a:xfrm>
            <a:off x="823913" y="1447800"/>
            <a:ext cx="285750" cy="142875"/>
          </a:xfrm>
          <a:prstGeom prst="rect">
            <a:avLst/>
          </a:prstGeom>
          <a:noFill/>
          <a:ln w="25400" algn="ctr">
            <a:solidFill>
              <a:srgbClr val="009900"/>
            </a:solidFill>
            <a:prstDash val="dash"/>
            <a:miter lim="800000"/>
            <a:headEnd/>
            <a:tailEnd/>
          </a:ln>
        </p:spPr>
        <p:txBody>
          <a:bodyPr lIns="91385" tIns="45695" rIns="91385" bIns="45695" anchor="ctr"/>
          <a:lstStyle/>
          <a:p>
            <a:pPr algn="ctr" defTabSz="911225"/>
            <a:endParaRPr lang="ru-RU">
              <a:solidFill>
                <a:srgbClr val="FFFFFF"/>
              </a:solidFill>
              <a:latin typeface="Calibri" charset="-52"/>
            </a:endParaRPr>
          </a:p>
        </p:txBody>
      </p:sp>
      <p:sp>
        <p:nvSpPr>
          <p:cNvPr id="13322" name="Прямоугольник 51"/>
          <p:cNvSpPr>
            <a:spLocks noChangeArrowheads="1"/>
          </p:cNvSpPr>
          <p:nvPr/>
        </p:nvSpPr>
        <p:spPr bwMode="auto">
          <a:xfrm>
            <a:off x="823913" y="1673225"/>
            <a:ext cx="285750" cy="142875"/>
          </a:xfrm>
          <a:prstGeom prst="rect">
            <a:avLst/>
          </a:prstGeom>
          <a:noFill/>
          <a:ln w="25400" algn="ctr">
            <a:solidFill>
              <a:srgbClr val="FF9900"/>
            </a:solidFill>
            <a:prstDash val="dash"/>
            <a:miter lim="800000"/>
            <a:headEnd/>
            <a:tailEnd/>
          </a:ln>
        </p:spPr>
        <p:txBody>
          <a:bodyPr lIns="91385" tIns="45695" rIns="91385" bIns="45695" anchor="ctr"/>
          <a:lstStyle/>
          <a:p>
            <a:pPr algn="ctr" defTabSz="911225"/>
            <a:endParaRPr lang="ru-RU">
              <a:solidFill>
                <a:srgbClr val="FFFFFF"/>
              </a:solidFill>
              <a:latin typeface="Calibri" charset="-52"/>
            </a:endParaRPr>
          </a:p>
        </p:txBody>
      </p:sp>
      <p:sp>
        <p:nvSpPr>
          <p:cNvPr id="13323" name="Прямоугольник 51"/>
          <p:cNvSpPr>
            <a:spLocks noChangeArrowheads="1"/>
          </p:cNvSpPr>
          <p:nvPr/>
        </p:nvSpPr>
        <p:spPr bwMode="auto">
          <a:xfrm>
            <a:off x="823913" y="1900238"/>
            <a:ext cx="285750" cy="142875"/>
          </a:xfrm>
          <a:prstGeom prst="rect">
            <a:avLst/>
          </a:prstGeom>
          <a:noFill/>
          <a:ln w="25400" algn="ctr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lIns="91385" tIns="45695" rIns="91385" bIns="45695" anchor="ctr"/>
          <a:lstStyle/>
          <a:p>
            <a:pPr algn="ctr" defTabSz="911225"/>
            <a:endParaRPr lang="ru-RU">
              <a:solidFill>
                <a:srgbClr val="FFFFFF"/>
              </a:solidFill>
              <a:latin typeface="Calibri" charset="-52"/>
            </a:endParaRPr>
          </a:p>
        </p:txBody>
      </p:sp>
      <p:sp>
        <p:nvSpPr>
          <p:cNvPr id="13324" name="TextBox 52"/>
          <p:cNvSpPr txBox="1">
            <a:spLocks noChangeArrowheads="1"/>
          </p:cNvSpPr>
          <p:nvPr/>
        </p:nvSpPr>
        <p:spPr bwMode="auto">
          <a:xfrm>
            <a:off x="1171575" y="1363663"/>
            <a:ext cx="27955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5" tIns="45695" rIns="91385" bIns="45695">
            <a:spAutoFit/>
          </a:bodyPr>
          <a:lstStyle/>
          <a:p>
            <a:pPr defTabSz="911225"/>
            <a:r>
              <a:rPr lang="ru-RU" sz="1100">
                <a:latin typeface="Times New Roman" pitchFamily="18" charset="0"/>
                <a:cs typeface="Times New Roman" pitchFamily="18" charset="0"/>
              </a:rPr>
              <a:t>- 1-этажные дома (кирпич, бетон);</a:t>
            </a:r>
          </a:p>
        </p:txBody>
      </p:sp>
      <p:sp>
        <p:nvSpPr>
          <p:cNvPr id="13325" name="TextBox 54"/>
          <p:cNvSpPr txBox="1">
            <a:spLocks noChangeArrowheads="1"/>
          </p:cNvSpPr>
          <p:nvPr/>
        </p:nvSpPr>
        <p:spPr bwMode="auto">
          <a:xfrm>
            <a:off x="1171575" y="1597025"/>
            <a:ext cx="30829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5" tIns="45695" rIns="91385" bIns="45695">
            <a:spAutoFit/>
          </a:bodyPr>
          <a:lstStyle/>
          <a:p>
            <a:pPr defTabSz="911225"/>
            <a:r>
              <a:rPr lang="ru-RU" sz="1100">
                <a:latin typeface="Times New Roman" pitchFamily="18" charset="0"/>
                <a:cs typeface="Times New Roman" pitchFamily="18" charset="0"/>
              </a:rPr>
              <a:t>- 2-этажные дома (кирпич, бетон);</a:t>
            </a:r>
          </a:p>
        </p:txBody>
      </p:sp>
      <p:sp>
        <p:nvSpPr>
          <p:cNvPr id="13326" name="TextBox 56"/>
          <p:cNvSpPr txBox="1">
            <a:spLocks noChangeArrowheads="1"/>
          </p:cNvSpPr>
          <p:nvPr/>
        </p:nvSpPr>
        <p:spPr bwMode="auto">
          <a:xfrm>
            <a:off x="1171575" y="1819275"/>
            <a:ext cx="28225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5" tIns="45695" rIns="91385" bIns="45695">
            <a:spAutoFit/>
          </a:bodyPr>
          <a:lstStyle/>
          <a:p>
            <a:pPr defTabSz="911225"/>
            <a:r>
              <a:rPr lang="ru-RU" sz="1100">
                <a:latin typeface="Times New Roman" pitchFamily="18" charset="0"/>
                <a:cs typeface="Times New Roman" pitchFamily="18" charset="0"/>
              </a:rPr>
              <a:t>- 3-этажные и более дома (кирпич, бетон);</a:t>
            </a:r>
          </a:p>
        </p:txBody>
      </p:sp>
      <p:sp>
        <p:nvSpPr>
          <p:cNvPr id="13327" name="Прямоугольник 51"/>
          <p:cNvSpPr>
            <a:spLocks noChangeArrowheads="1"/>
          </p:cNvSpPr>
          <p:nvPr/>
        </p:nvSpPr>
        <p:spPr bwMode="auto">
          <a:xfrm>
            <a:off x="823913" y="2117725"/>
            <a:ext cx="285750" cy="142875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91385" tIns="45695" rIns="91385" bIns="45695" anchor="ctr"/>
          <a:lstStyle/>
          <a:p>
            <a:pPr algn="ctr" defTabSz="911225"/>
            <a:endParaRPr lang="ru-RU">
              <a:solidFill>
                <a:srgbClr val="FFFFFF"/>
              </a:solidFill>
              <a:latin typeface="Calibri" charset="-52"/>
            </a:endParaRPr>
          </a:p>
        </p:txBody>
      </p:sp>
      <p:sp>
        <p:nvSpPr>
          <p:cNvPr id="13328" name="Прямоугольник 51"/>
          <p:cNvSpPr>
            <a:spLocks noChangeArrowheads="1"/>
          </p:cNvSpPr>
          <p:nvPr/>
        </p:nvSpPr>
        <p:spPr bwMode="auto">
          <a:xfrm>
            <a:off x="823913" y="2327275"/>
            <a:ext cx="285750" cy="142875"/>
          </a:xfrm>
          <a:prstGeom prst="rect">
            <a:avLst/>
          </a:prstGeom>
          <a:noFill/>
          <a:ln w="25400" algn="ctr">
            <a:solidFill>
              <a:srgbClr val="CC0099"/>
            </a:solidFill>
            <a:prstDash val="dash"/>
            <a:miter lim="800000"/>
            <a:headEnd/>
            <a:tailEnd/>
          </a:ln>
        </p:spPr>
        <p:txBody>
          <a:bodyPr lIns="91385" tIns="45695" rIns="91385" bIns="45695" anchor="ctr"/>
          <a:lstStyle/>
          <a:p>
            <a:pPr algn="ctr" defTabSz="911225"/>
            <a:endParaRPr lang="ru-RU">
              <a:solidFill>
                <a:srgbClr val="FFFFFF"/>
              </a:solidFill>
              <a:latin typeface="Calibri" charset="-52"/>
            </a:endParaRPr>
          </a:p>
        </p:txBody>
      </p:sp>
      <p:sp>
        <p:nvSpPr>
          <p:cNvPr id="13329" name="TextBox 54"/>
          <p:cNvSpPr txBox="1">
            <a:spLocks noChangeArrowheads="1"/>
          </p:cNvSpPr>
          <p:nvPr/>
        </p:nvSpPr>
        <p:spPr bwMode="auto">
          <a:xfrm>
            <a:off x="1171575" y="2033588"/>
            <a:ext cx="30829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5" tIns="45695" rIns="91385" bIns="45695">
            <a:spAutoFit/>
          </a:bodyPr>
          <a:lstStyle/>
          <a:p>
            <a:pPr defTabSz="911225"/>
            <a:r>
              <a:rPr lang="ru-RU" sz="1100">
                <a:latin typeface="Times New Roman" pitchFamily="18" charset="0"/>
                <a:cs typeface="Times New Roman" pitchFamily="18" charset="0"/>
              </a:rPr>
              <a:t>- 1-этажные дома (деревянные);</a:t>
            </a:r>
          </a:p>
        </p:txBody>
      </p:sp>
      <p:sp>
        <p:nvSpPr>
          <p:cNvPr id="13330" name="TextBox 56"/>
          <p:cNvSpPr txBox="1">
            <a:spLocks noChangeArrowheads="1"/>
          </p:cNvSpPr>
          <p:nvPr/>
        </p:nvSpPr>
        <p:spPr bwMode="auto">
          <a:xfrm>
            <a:off x="1171575" y="2255838"/>
            <a:ext cx="28225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5" tIns="45695" rIns="91385" bIns="45695">
            <a:spAutoFit/>
          </a:bodyPr>
          <a:lstStyle/>
          <a:p>
            <a:pPr defTabSz="911225"/>
            <a:r>
              <a:rPr lang="ru-RU" sz="1100">
                <a:latin typeface="Times New Roman" pitchFamily="18" charset="0"/>
                <a:cs typeface="Times New Roman" pitchFamily="18" charset="0"/>
              </a:rPr>
              <a:t>- 2-этажные и более дома (деревянные);</a:t>
            </a:r>
          </a:p>
        </p:txBody>
      </p:sp>
      <p:pic>
        <p:nvPicPr>
          <p:cNvPr id="13331" name="Picture 60" descr="мен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388" y="2557463"/>
            <a:ext cx="265112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2" name="Text Box 61"/>
          <p:cNvSpPr txBox="1">
            <a:spLocks noChangeArrowheads="1"/>
          </p:cNvSpPr>
          <p:nvPr/>
        </p:nvSpPr>
        <p:spPr bwMode="auto">
          <a:xfrm>
            <a:off x="1089025" y="2459038"/>
            <a:ext cx="22129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8384" tIns="89199" rIns="178384" bIns="89199">
            <a:spAutoFit/>
          </a:bodyPr>
          <a:lstStyle/>
          <a:p>
            <a:pPr defTabSz="1276350"/>
            <a:r>
              <a:rPr lang="ru-RU" sz="1100">
                <a:latin typeface="Times New Roman" pitchFamily="18" charset="0"/>
                <a:cs typeface="Times New Roman" pitchFamily="18" charset="0"/>
              </a:rPr>
              <a:t>- стационарный пост ДПС;</a:t>
            </a:r>
          </a:p>
        </p:txBody>
      </p:sp>
      <p:sp>
        <p:nvSpPr>
          <p:cNvPr id="13333" name="Text Box 55"/>
          <p:cNvSpPr txBox="1">
            <a:spLocks noChangeArrowheads="1"/>
          </p:cNvSpPr>
          <p:nvPr/>
        </p:nvSpPr>
        <p:spPr bwMode="auto">
          <a:xfrm>
            <a:off x="1136650" y="2786063"/>
            <a:ext cx="24050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44" tIns="63832" rIns="127644" bIns="63832">
            <a:spAutoFit/>
          </a:bodyPr>
          <a:lstStyle/>
          <a:p>
            <a:pPr defTabSz="1276350"/>
            <a:r>
              <a:rPr lang="ru-RU" sz="1100">
                <a:latin typeface="Times New Roman" pitchFamily="18" charset="0"/>
                <a:cs typeface="Times New Roman" pitchFamily="18" charset="0"/>
              </a:rPr>
              <a:t>- сельская больница (мед.пункт)  с    указанием номера и кол. коек;</a:t>
            </a:r>
          </a:p>
        </p:txBody>
      </p:sp>
      <p:sp>
        <p:nvSpPr>
          <p:cNvPr id="13334" name="Oval 63"/>
          <p:cNvSpPr>
            <a:spLocks noChangeArrowheads="1"/>
          </p:cNvSpPr>
          <p:nvPr/>
        </p:nvSpPr>
        <p:spPr bwMode="auto">
          <a:xfrm>
            <a:off x="692150" y="3633788"/>
            <a:ext cx="461963" cy="128587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91203" tIns="45604" rIns="91203" bIns="45604" anchor="ctr"/>
          <a:lstStyle/>
          <a:p>
            <a:pPr algn="ctr" defTabSz="911225"/>
            <a:endParaRPr lang="ru-RU" sz="2500">
              <a:latin typeface="Calibri" charset="-52"/>
              <a:cs typeface="Times New Roman" pitchFamily="18" charset="0"/>
            </a:endParaRPr>
          </a:p>
        </p:txBody>
      </p:sp>
      <p:sp>
        <p:nvSpPr>
          <p:cNvPr id="13335" name="Line 59"/>
          <p:cNvSpPr>
            <a:spLocks noChangeShapeType="1"/>
          </p:cNvSpPr>
          <p:nvPr/>
        </p:nvSpPr>
        <p:spPr bwMode="auto">
          <a:xfrm>
            <a:off x="698500" y="3324225"/>
            <a:ext cx="422275" cy="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</p:spPr>
        <p:txBody>
          <a:bodyPr lIns="91417" tIns="45709" rIns="91417" bIns="45709"/>
          <a:lstStyle/>
          <a:p>
            <a:endParaRPr lang="ru-RU"/>
          </a:p>
        </p:txBody>
      </p:sp>
      <p:sp>
        <p:nvSpPr>
          <p:cNvPr id="13336" name="Text Box 47"/>
          <p:cNvSpPr txBox="1">
            <a:spLocks noChangeArrowheads="1"/>
          </p:cNvSpPr>
          <p:nvPr/>
        </p:nvSpPr>
        <p:spPr bwMode="auto">
          <a:xfrm>
            <a:off x="1181100" y="3541713"/>
            <a:ext cx="2528888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04" tIns="43196" rIns="86404" bIns="43196">
            <a:spAutoFit/>
          </a:bodyPr>
          <a:lstStyle/>
          <a:p>
            <a:pPr defTabSz="866775" eaLnBrk="0" hangingPunct="0"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аварийно-опасные участки трассы;</a:t>
            </a:r>
          </a:p>
        </p:txBody>
      </p:sp>
      <p:grpSp>
        <p:nvGrpSpPr>
          <p:cNvPr id="13337" name="Group 99"/>
          <p:cNvGrpSpPr>
            <a:grpSpLocks/>
          </p:cNvGrpSpPr>
          <p:nvPr/>
        </p:nvGrpSpPr>
        <p:grpSpPr bwMode="auto">
          <a:xfrm>
            <a:off x="776288" y="4030663"/>
            <a:ext cx="296862" cy="168275"/>
            <a:chOff x="0" y="0"/>
            <a:chExt cx="20000" cy="20000"/>
          </a:xfrm>
        </p:grpSpPr>
        <p:sp>
          <p:nvSpPr>
            <p:cNvPr id="13509" name="Freeform 100"/>
            <p:cNvSpPr>
              <a:spLocks/>
            </p:cNvSpPr>
            <p:nvPr/>
          </p:nvSpPr>
          <p:spPr bwMode="auto">
            <a:xfrm>
              <a:off x="0" y="0"/>
              <a:ext cx="20000" cy="6036"/>
            </a:xfrm>
            <a:custGeom>
              <a:avLst/>
              <a:gdLst>
                <a:gd name="T0" fmla="*/ 0 w 20000"/>
                <a:gd name="T1" fmla="*/ 0 h 20000"/>
                <a:gd name="T2" fmla="*/ 1817 w 20000"/>
                <a:gd name="T3" fmla="*/ 0 h 20000"/>
                <a:gd name="T4" fmla="*/ 18167 w 20000"/>
                <a:gd name="T5" fmla="*/ 0 h 20000"/>
                <a:gd name="T6" fmla="*/ 19984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0"/>
                  </a:moveTo>
                  <a:lnTo>
                    <a:pt x="1817" y="19884"/>
                  </a:lnTo>
                  <a:lnTo>
                    <a:pt x="18167" y="19884"/>
                  </a:lnTo>
                  <a:lnTo>
                    <a:pt x="19984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91225" tIns="45614" rIns="91225" bIns="45614"/>
            <a:lstStyle/>
            <a:p>
              <a:endParaRPr lang="ru-RU"/>
            </a:p>
          </p:txBody>
        </p:sp>
        <p:sp>
          <p:nvSpPr>
            <p:cNvPr id="13510" name="Freeform 101"/>
            <p:cNvSpPr>
              <a:spLocks/>
            </p:cNvSpPr>
            <p:nvPr/>
          </p:nvSpPr>
          <p:spPr bwMode="auto">
            <a:xfrm>
              <a:off x="0" y="13966"/>
              <a:ext cx="20000" cy="6034"/>
            </a:xfrm>
            <a:custGeom>
              <a:avLst/>
              <a:gdLst>
                <a:gd name="T0" fmla="*/ 0 w 20000"/>
                <a:gd name="T1" fmla="*/ 0 h 20000"/>
                <a:gd name="T2" fmla="*/ 1817 w 20000"/>
                <a:gd name="T3" fmla="*/ 0 h 20000"/>
                <a:gd name="T4" fmla="*/ 18167 w 20000"/>
                <a:gd name="T5" fmla="*/ 0 h 20000"/>
                <a:gd name="T6" fmla="*/ 19984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19884"/>
                  </a:moveTo>
                  <a:lnTo>
                    <a:pt x="1817" y="0"/>
                  </a:lnTo>
                  <a:lnTo>
                    <a:pt x="18167" y="0"/>
                  </a:lnTo>
                  <a:lnTo>
                    <a:pt x="19984" y="19884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91225" tIns="45614" rIns="91225" bIns="45614"/>
            <a:lstStyle/>
            <a:p>
              <a:endParaRPr lang="ru-RU"/>
            </a:p>
          </p:txBody>
        </p:sp>
      </p:grpSp>
      <p:sp>
        <p:nvSpPr>
          <p:cNvPr id="13338" name="Text Box 64"/>
          <p:cNvSpPr txBox="1">
            <a:spLocks noChangeArrowheads="1"/>
          </p:cNvSpPr>
          <p:nvPr/>
        </p:nvSpPr>
        <p:spPr bwMode="auto">
          <a:xfrm>
            <a:off x="1176338" y="3963988"/>
            <a:ext cx="118586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253" tIns="43122" rIns="86253" bIns="43122">
            <a:spAutoFit/>
          </a:bodyPr>
          <a:lstStyle/>
          <a:p>
            <a:pPr defTabSz="1276350"/>
            <a:r>
              <a:rPr lang="ru-RU" sz="1100">
                <a:latin typeface="Times New Roman" pitchFamily="18" charset="0"/>
                <a:cs typeface="Times New Roman" pitchFamily="18" charset="0"/>
              </a:rPr>
              <a:t>- мост;</a:t>
            </a:r>
          </a:p>
        </p:txBody>
      </p:sp>
      <p:grpSp>
        <p:nvGrpSpPr>
          <p:cNvPr id="13339" name="Group 53"/>
          <p:cNvGrpSpPr>
            <a:grpSpLocks/>
          </p:cNvGrpSpPr>
          <p:nvPr/>
        </p:nvGrpSpPr>
        <p:grpSpPr bwMode="auto">
          <a:xfrm>
            <a:off x="581025" y="2830513"/>
            <a:ext cx="584200" cy="280987"/>
            <a:chOff x="2290" y="4020"/>
            <a:chExt cx="768" cy="218"/>
          </a:xfrm>
        </p:grpSpPr>
        <p:sp>
          <p:nvSpPr>
            <p:cNvPr id="13501" name="Rectangle 54"/>
            <p:cNvSpPr>
              <a:spLocks noChangeArrowheads="1"/>
            </p:cNvSpPr>
            <p:nvPr/>
          </p:nvSpPr>
          <p:spPr bwMode="auto">
            <a:xfrm>
              <a:off x="2653" y="4039"/>
              <a:ext cx="405" cy="19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12673" tIns="12673" rIns="12673" bIns="12673"/>
            <a:lstStyle/>
            <a:p>
              <a:pPr algn="ctr" defTabSz="1276350"/>
              <a:r>
                <a:rPr lang="ru-RU" sz="800" b="1" u="sng">
                  <a:latin typeface="Times New Roman" pitchFamily="18" charset="0"/>
                  <a:cs typeface="Times New Roman" pitchFamily="18" charset="0"/>
                </a:rPr>
                <a:t>№12</a:t>
              </a:r>
              <a:endParaRPr lang="ru-RU" sz="800" u="sng">
                <a:latin typeface="Times New Roman" pitchFamily="18" charset="0"/>
                <a:cs typeface="Times New Roman" pitchFamily="18" charset="0"/>
              </a:endParaRPr>
            </a:p>
            <a:p>
              <a:pPr algn="ctr" defTabSz="1276350"/>
              <a:r>
                <a:rPr lang="ru-RU" sz="8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800" b="1">
                  <a:latin typeface="Times New Roman" pitchFamily="18" charset="0"/>
                  <a:cs typeface="Times New Roman" pitchFamily="18" charset="0"/>
                </a:rPr>
                <a:t>150</a:t>
              </a:r>
              <a:endParaRPr lang="ru-RU" sz="25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3502" name="Group 56"/>
            <p:cNvGrpSpPr>
              <a:grpSpLocks/>
            </p:cNvGrpSpPr>
            <p:nvPr/>
          </p:nvGrpSpPr>
          <p:grpSpPr bwMode="auto">
            <a:xfrm>
              <a:off x="2290" y="4020"/>
              <a:ext cx="361" cy="211"/>
              <a:chOff x="0" y="1"/>
              <a:chExt cx="20000" cy="19999"/>
            </a:xfrm>
          </p:grpSpPr>
          <p:sp>
            <p:nvSpPr>
              <p:cNvPr id="13503" name="Rectangle 57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91225" tIns="45614" rIns="91225" bIns="45614"/>
              <a:lstStyle/>
              <a:p>
                <a:pPr defTabSz="1276350"/>
                <a:endParaRPr lang="ru-RU" sz="2500">
                  <a:latin typeface="Calibri" charset="-52"/>
                </a:endParaRPr>
              </a:p>
            </p:txBody>
          </p:sp>
          <p:sp>
            <p:nvSpPr>
              <p:cNvPr id="13504" name="Line 58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05" name="Line 59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3506" name="Group 60"/>
              <p:cNvGrpSpPr>
                <a:grpSpLocks/>
              </p:cNvGrpSpPr>
              <p:nvPr/>
            </p:nvGrpSpPr>
            <p:grpSpPr bwMode="auto">
              <a:xfrm>
                <a:off x="8652" y="3009"/>
                <a:ext cx="3120" cy="3408"/>
                <a:chOff x="-2659" y="0"/>
                <a:chExt cx="26710" cy="20000"/>
              </a:xfrm>
            </p:grpSpPr>
            <p:sp>
              <p:nvSpPr>
                <p:cNvPr id="13507" name="Line 61"/>
                <p:cNvSpPr>
                  <a:spLocks noChangeShapeType="1"/>
                </p:cNvSpPr>
                <p:nvPr/>
              </p:nvSpPr>
              <p:spPr bwMode="auto">
                <a:xfrm>
                  <a:off x="9649" y="0"/>
                  <a:ext cx="137" cy="2000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508" name="Line 62"/>
                <p:cNvSpPr>
                  <a:spLocks noChangeShapeType="1"/>
                </p:cNvSpPr>
                <p:nvPr/>
              </p:nvSpPr>
              <p:spPr bwMode="auto">
                <a:xfrm>
                  <a:off x="-2659" y="11007"/>
                  <a:ext cx="26710" cy="14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13340" name="Text Box 47"/>
          <p:cNvSpPr txBox="1">
            <a:spLocks noChangeArrowheads="1"/>
          </p:cNvSpPr>
          <p:nvPr/>
        </p:nvSpPr>
        <p:spPr bwMode="auto">
          <a:xfrm>
            <a:off x="1179513" y="3783013"/>
            <a:ext cx="19716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04" tIns="43196" rIns="86404" bIns="43196">
            <a:spAutoFit/>
          </a:bodyPr>
          <a:lstStyle/>
          <a:p>
            <a:pPr defTabSz="866775" eaLnBrk="0" hangingPunct="0"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вертолётная площадка;</a:t>
            </a:r>
          </a:p>
        </p:txBody>
      </p:sp>
      <p:sp>
        <p:nvSpPr>
          <p:cNvPr id="13341" name="Oval 63"/>
          <p:cNvSpPr>
            <a:spLocks noChangeArrowheads="1"/>
          </p:cNvSpPr>
          <p:nvPr/>
        </p:nvSpPr>
        <p:spPr bwMode="auto">
          <a:xfrm>
            <a:off x="692150" y="3430588"/>
            <a:ext cx="461963" cy="127000"/>
          </a:xfrm>
          <a:prstGeom prst="ellipse">
            <a:avLst/>
          </a:prstGeom>
          <a:solidFill>
            <a:srgbClr val="0070C0">
              <a:alpha val="50195"/>
            </a:srgbClr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 wrap="none" lIns="91203" tIns="45604" rIns="91203" bIns="45604" anchor="ctr"/>
          <a:lstStyle/>
          <a:p>
            <a:pPr algn="ctr" defTabSz="911225"/>
            <a:endParaRPr lang="ru-RU" sz="2500">
              <a:latin typeface="Calibri" charset="-52"/>
              <a:cs typeface="Times New Roman" pitchFamily="18" charset="0"/>
            </a:endParaRPr>
          </a:p>
        </p:txBody>
      </p:sp>
      <p:sp>
        <p:nvSpPr>
          <p:cNvPr id="13342" name="Text Box 47"/>
          <p:cNvSpPr txBox="1">
            <a:spLocks noChangeArrowheads="1"/>
          </p:cNvSpPr>
          <p:nvPr/>
        </p:nvSpPr>
        <p:spPr bwMode="auto">
          <a:xfrm>
            <a:off x="1177925" y="3343275"/>
            <a:ext cx="23368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04" tIns="43196" rIns="86404" bIns="43196">
            <a:spAutoFit/>
          </a:bodyPr>
          <a:lstStyle/>
          <a:p>
            <a:pPr defTabSz="866775" eaLnBrk="0" hangingPunct="0"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зона ответственности ГИБДД;</a:t>
            </a:r>
          </a:p>
        </p:txBody>
      </p:sp>
      <p:sp>
        <p:nvSpPr>
          <p:cNvPr id="13343" name="Text Box 64"/>
          <p:cNvSpPr txBox="1">
            <a:spLocks noChangeArrowheads="1"/>
          </p:cNvSpPr>
          <p:nvPr/>
        </p:nvSpPr>
        <p:spPr bwMode="auto">
          <a:xfrm>
            <a:off x="1176338" y="3167063"/>
            <a:ext cx="24955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253" tIns="43122" rIns="86253" bIns="43122">
            <a:spAutoFit/>
          </a:bodyPr>
          <a:lstStyle/>
          <a:p>
            <a:pPr defTabSz="1276350"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автотрассы федерального значения</a:t>
            </a:r>
          </a:p>
        </p:txBody>
      </p:sp>
      <p:sp>
        <p:nvSpPr>
          <p:cNvPr id="13344" name="Line 499"/>
          <p:cNvSpPr>
            <a:spLocks noChangeShapeType="1"/>
          </p:cNvSpPr>
          <p:nvPr/>
        </p:nvSpPr>
        <p:spPr bwMode="auto">
          <a:xfrm>
            <a:off x="5549900" y="5491163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91417" tIns="45709" rIns="91417" bIns="45709" anchor="ctr"/>
          <a:lstStyle/>
          <a:p>
            <a:endParaRPr lang="ru-RU"/>
          </a:p>
        </p:txBody>
      </p:sp>
      <p:sp>
        <p:nvSpPr>
          <p:cNvPr id="13345" name="Line 159"/>
          <p:cNvSpPr>
            <a:spLocks noChangeShapeType="1"/>
          </p:cNvSpPr>
          <p:nvPr/>
        </p:nvSpPr>
        <p:spPr bwMode="auto">
          <a:xfrm>
            <a:off x="669925" y="4603750"/>
            <a:ext cx="436563" cy="0"/>
          </a:xfrm>
          <a:prstGeom prst="line">
            <a:avLst/>
          </a:prstGeom>
          <a:noFill/>
          <a:ln w="38100">
            <a:pattFill prst="dkVert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lIns="91417" tIns="45709" rIns="91417" bIns="45709"/>
          <a:lstStyle/>
          <a:p>
            <a:endParaRPr lang="ru-RU"/>
          </a:p>
        </p:txBody>
      </p:sp>
      <p:sp>
        <p:nvSpPr>
          <p:cNvPr id="13346" name="Text Box 160"/>
          <p:cNvSpPr txBox="1">
            <a:spLocks noChangeArrowheads="1"/>
          </p:cNvSpPr>
          <p:nvPr/>
        </p:nvSpPr>
        <p:spPr bwMode="auto">
          <a:xfrm>
            <a:off x="1133475" y="4208463"/>
            <a:ext cx="12414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775" tIns="63892" rIns="127775" bIns="63892">
            <a:spAutoFit/>
          </a:bodyPr>
          <a:lstStyle/>
          <a:p>
            <a:pPr defTabSz="1276350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ж\д станция;</a:t>
            </a:r>
          </a:p>
        </p:txBody>
      </p:sp>
      <p:sp>
        <p:nvSpPr>
          <p:cNvPr id="13347" name="Text Box 161"/>
          <p:cNvSpPr txBox="1">
            <a:spLocks noChangeArrowheads="1"/>
          </p:cNvSpPr>
          <p:nvPr/>
        </p:nvSpPr>
        <p:spPr bwMode="auto">
          <a:xfrm>
            <a:off x="1127125" y="4437063"/>
            <a:ext cx="1354138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7775" tIns="63892" rIns="127775" bIns="63892">
            <a:spAutoFit/>
          </a:bodyPr>
          <a:lstStyle/>
          <a:p>
            <a:pPr defTabSz="1276350"/>
            <a:r>
              <a:rPr lang="ru-RU" sz="1100">
                <a:latin typeface="Times New Roman" pitchFamily="18" charset="0"/>
                <a:cs typeface="Times New Roman" pitchFamily="18" charset="0"/>
              </a:rPr>
              <a:t>- железная дорога;</a:t>
            </a:r>
          </a:p>
        </p:txBody>
      </p:sp>
      <p:grpSp>
        <p:nvGrpSpPr>
          <p:cNvPr id="13348" name="Group 162"/>
          <p:cNvGrpSpPr>
            <a:grpSpLocks/>
          </p:cNvGrpSpPr>
          <p:nvPr/>
        </p:nvGrpSpPr>
        <p:grpSpPr bwMode="auto">
          <a:xfrm>
            <a:off x="708025" y="4267200"/>
            <a:ext cx="401638" cy="200025"/>
            <a:chOff x="4150" y="3838"/>
            <a:chExt cx="272" cy="91"/>
          </a:xfrm>
        </p:grpSpPr>
        <p:sp>
          <p:nvSpPr>
            <p:cNvPr id="13499" name="Rectangle 163"/>
            <p:cNvSpPr>
              <a:spLocks noChangeArrowheads="1"/>
            </p:cNvSpPr>
            <p:nvPr/>
          </p:nvSpPr>
          <p:spPr bwMode="auto">
            <a:xfrm>
              <a:off x="4150" y="3838"/>
              <a:ext cx="272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07" tIns="45705" rIns="91407" bIns="45705" anchor="ctr"/>
            <a:lstStyle/>
            <a:p>
              <a:pPr defTabSz="911225"/>
              <a:endParaRPr lang="ru-RU">
                <a:latin typeface="Calibri" charset="-52"/>
              </a:endParaRPr>
            </a:p>
          </p:txBody>
        </p:sp>
        <p:sp>
          <p:nvSpPr>
            <p:cNvPr id="13500" name="Rectangle 164"/>
            <p:cNvSpPr>
              <a:spLocks noChangeArrowheads="1"/>
            </p:cNvSpPr>
            <p:nvPr/>
          </p:nvSpPr>
          <p:spPr bwMode="auto">
            <a:xfrm>
              <a:off x="4241" y="3838"/>
              <a:ext cx="91" cy="4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07" tIns="45705" rIns="91407" bIns="45705" anchor="ctr"/>
            <a:lstStyle/>
            <a:p>
              <a:pPr defTabSz="911225"/>
              <a:endParaRPr lang="ru-RU">
                <a:latin typeface="Calibri" charset="-52"/>
              </a:endParaRPr>
            </a:p>
          </p:txBody>
        </p:sp>
      </p:grpSp>
      <p:sp>
        <p:nvSpPr>
          <p:cNvPr id="13349" name="Text Box 457"/>
          <p:cNvSpPr txBox="1">
            <a:spLocks noChangeArrowheads="1"/>
          </p:cNvSpPr>
          <p:nvPr/>
        </p:nvSpPr>
        <p:spPr bwMode="auto">
          <a:xfrm>
            <a:off x="5424488" y="2462213"/>
            <a:ext cx="1730375" cy="168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692150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метеорологический пост;</a:t>
            </a:r>
          </a:p>
        </p:txBody>
      </p:sp>
      <p:grpSp>
        <p:nvGrpSpPr>
          <p:cNvPr id="13350" name="Group 120"/>
          <p:cNvGrpSpPr>
            <a:grpSpLocks/>
          </p:cNvGrpSpPr>
          <p:nvPr/>
        </p:nvGrpSpPr>
        <p:grpSpPr bwMode="auto">
          <a:xfrm>
            <a:off x="4941888" y="2486025"/>
            <a:ext cx="204787" cy="165100"/>
            <a:chOff x="-50" y="4479"/>
            <a:chExt cx="136" cy="104"/>
          </a:xfrm>
        </p:grpSpPr>
        <p:sp>
          <p:nvSpPr>
            <p:cNvPr id="13496" name="AutoShape 445"/>
            <p:cNvSpPr>
              <a:spLocks noChangeArrowheads="1"/>
            </p:cNvSpPr>
            <p:nvPr/>
          </p:nvSpPr>
          <p:spPr bwMode="auto">
            <a:xfrm>
              <a:off x="-29" y="4488"/>
              <a:ext cx="99" cy="69"/>
            </a:xfrm>
            <a:prstGeom prst="triangle">
              <a:avLst>
                <a:gd name="adj" fmla="val 50000"/>
              </a:avLst>
            </a:prstGeom>
            <a:solidFill>
              <a:srgbClr val="33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2774" tIns="36381" rIns="72774" bIns="36381" anchor="ctr"/>
            <a:lstStyle/>
            <a:p>
              <a:pPr defTabSz="1020763"/>
              <a:endParaRPr lang="ru-RU" sz="21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97" name="Text Box 446"/>
            <p:cNvSpPr txBox="1">
              <a:spLocks noChangeArrowheads="1"/>
            </p:cNvSpPr>
            <p:nvPr/>
          </p:nvSpPr>
          <p:spPr bwMode="auto">
            <a:xfrm>
              <a:off x="-50" y="4479"/>
              <a:ext cx="136" cy="104"/>
            </a:xfrm>
            <a:prstGeom prst="rect">
              <a:avLst/>
            </a:prstGeom>
            <a:noFill/>
            <a:ln w="76200" cmpd="tri">
              <a:noFill/>
              <a:miter lim="800000"/>
              <a:headEnd/>
              <a:tailEnd/>
            </a:ln>
          </p:spPr>
          <p:txBody>
            <a:bodyPr lIns="72728" tIns="36358" rIns="72728" bIns="36358">
              <a:spAutoFit/>
            </a:bodyPr>
            <a:lstStyle/>
            <a:p>
              <a:pPr algn="ctr" defTabSz="547688">
                <a:spcBef>
                  <a:spcPct val="50000"/>
                </a:spcBef>
              </a:pPr>
              <a:endParaRPr lang="ru-RU" sz="6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98" name="Line 447"/>
            <p:cNvSpPr>
              <a:spLocks noChangeShapeType="1"/>
            </p:cNvSpPr>
            <p:nvPr/>
          </p:nvSpPr>
          <p:spPr bwMode="auto">
            <a:xfrm flipH="1">
              <a:off x="-32" y="4480"/>
              <a:ext cx="8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351" name="Rectangle 54"/>
          <p:cNvSpPr>
            <a:spLocks noChangeArrowheads="1"/>
          </p:cNvSpPr>
          <p:nvPr/>
        </p:nvSpPr>
        <p:spPr bwMode="auto">
          <a:xfrm>
            <a:off x="4884738" y="2711450"/>
            <a:ext cx="3048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96" tIns="45700" rIns="91396" bIns="45700" anchor="ctr"/>
          <a:lstStyle/>
          <a:p>
            <a:pPr algn="ctr" defTabSz="652463"/>
            <a:r>
              <a:rPr lang="ru-RU" sz="800" b="1">
                <a:latin typeface="Times New Roman" pitchFamily="18" charset="0"/>
              </a:rPr>
              <a:t>ПВР</a:t>
            </a:r>
          </a:p>
        </p:txBody>
      </p:sp>
      <p:sp>
        <p:nvSpPr>
          <p:cNvPr id="13352" name="Text Box 457"/>
          <p:cNvSpPr txBox="1">
            <a:spLocks noChangeArrowheads="1"/>
          </p:cNvSpPr>
          <p:nvPr/>
        </p:nvSpPr>
        <p:spPr bwMode="auto">
          <a:xfrm>
            <a:off x="5430838" y="2682875"/>
            <a:ext cx="2905125" cy="168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692150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пункты временного размещения населения;</a:t>
            </a:r>
          </a:p>
        </p:txBody>
      </p:sp>
      <p:sp>
        <p:nvSpPr>
          <p:cNvPr id="13353" name="Полилиния 115"/>
          <p:cNvSpPr>
            <a:spLocks noChangeArrowheads="1"/>
          </p:cNvSpPr>
          <p:nvPr/>
        </p:nvSpPr>
        <p:spPr bwMode="auto">
          <a:xfrm>
            <a:off x="4376738" y="2173288"/>
            <a:ext cx="200025" cy="142875"/>
          </a:xfrm>
          <a:custGeom>
            <a:avLst/>
            <a:gdLst>
              <a:gd name="T0" fmla="*/ 0 w 2163288"/>
              <a:gd name="T1" fmla="*/ 0 h 1822863"/>
              <a:gd name="T2" fmla="*/ 0 w 2163288"/>
              <a:gd name="T3" fmla="*/ 0 h 1822863"/>
              <a:gd name="T4" fmla="*/ 0 w 2163288"/>
              <a:gd name="T5" fmla="*/ 0 h 1822863"/>
              <a:gd name="T6" fmla="*/ 0 w 2163288"/>
              <a:gd name="T7" fmla="*/ 0 h 1822863"/>
              <a:gd name="T8" fmla="*/ 0 w 2163288"/>
              <a:gd name="T9" fmla="*/ 0 h 1822863"/>
              <a:gd name="T10" fmla="*/ 0 w 2163288"/>
              <a:gd name="T11" fmla="*/ 0 h 1822863"/>
              <a:gd name="T12" fmla="*/ 0 w 2163288"/>
              <a:gd name="T13" fmla="*/ 0 h 1822863"/>
              <a:gd name="T14" fmla="*/ 0 w 2163288"/>
              <a:gd name="T15" fmla="*/ 0 h 1822863"/>
              <a:gd name="T16" fmla="*/ 0 w 2163288"/>
              <a:gd name="T17" fmla="*/ 0 h 1822863"/>
              <a:gd name="T18" fmla="*/ 0 w 2163288"/>
              <a:gd name="T19" fmla="*/ 0 h 1822863"/>
              <a:gd name="T20" fmla="*/ 0 w 2163288"/>
              <a:gd name="T21" fmla="*/ 0 h 1822863"/>
              <a:gd name="T22" fmla="*/ 0 w 2163288"/>
              <a:gd name="T23" fmla="*/ 0 h 1822863"/>
              <a:gd name="T24" fmla="*/ 0 w 2163288"/>
              <a:gd name="T25" fmla="*/ 0 h 18228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63288"/>
              <a:gd name="T40" fmla="*/ 0 h 1822863"/>
              <a:gd name="T41" fmla="*/ 2163288 w 2163288"/>
              <a:gd name="T42" fmla="*/ 1822863 h 182286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63288" h="1822863">
                <a:moveTo>
                  <a:pt x="2163288" y="0"/>
                </a:moveTo>
                <a:cubicBezTo>
                  <a:pt x="2092036" y="48491"/>
                  <a:pt x="2020784" y="96982"/>
                  <a:pt x="1913906" y="142504"/>
                </a:cubicBezTo>
                <a:cubicBezTo>
                  <a:pt x="1807028" y="188026"/>
                  <a:pt x="1688274" y="217715"/>
                  <a:pt x="1522020" y="273133"/>
                </a:cubicBezTo>
                <a:cubicBezTo>
                  <a:pt x="1355766" y="328551"/>
                  <a:pt x="1126176" y="423553"/>
                  <a:pt x="916379" y="475013"/>
                </a:cubicBezTo>
                <a:cubicBezTo>
                  <a:pt x="706582" y="526473"/>
                  <a:pt x="409698" y="522514"/>
                  <a:pt x="263236" y="581891"/>
                </a:cubicBezTo>
                <a:cubicBezTo>
                  <a:pt x="116774" y="641268"/>
                  <a:pt x="75210" y="704603"/>
                  <a:pt x="37605" y="831273"/>
                </a:cubicBezTo>
                <a:cubicBezTo>
                  <a:pt x="0" y="957943"/>
                  <a:pt x="0" y="1229096"/>
                  <a:pt x="37605" y="1341912"/>
                </a:cubicBezTo>
                <a:cubicBezTo>
                  <a:pt x="75210" y="1454728"/>
                  <a:pt x="81148" y="1474520"/>
                  <a:pt x="263236" y="1508167"/>
                </a:cubicBezTo>
                <a:cubicBezTo>
                  <a:pt x="445324" y="1541814"/>
                  <a:pt x="938151" y="1494313"/>
                  <a:pt x="1130135" y="1543793"/>
                </a:cubicBezTo>
                <a:cubicBezTo>
                  <a:pt x="1322119" y="1593274"/>
                  <a:pt x="1335973" y="1787237"/>
                  <a:pt x="1415142" y="1805050"/>
                </a:cubicBezTo>
                <a:cubicBezTo>
                  <a:pt x="1494311" y="1822863"/>
                  <a:pt x="1605148" y="1650671"/>
                  <a:pt x="1605148" y="1650671"/>
                </a:cubicBezTo>
                <a:lnTo>
                  <a:pt x="1617023" y="1650671"/>
                </a:lnTo>
              </a:path>
            </a:pathLst>
          </a:custGeom>
          <a:noFill/>
          <a:ln w="50800" algn="ctr">
            <a:solidFill>
              <a:srgbClr val="009900"/>
            </a:solidFill>
            <a:round/>
            <a:headEnd/>
            <a:tailEnd/>
          </a:ln>
        </p:spPr>
        <p:txBody>
          <a:bodyPr lIns="65290" tIns="32645" rIns="65290" bIns="32645"/>
          <a:lstStyle/>
          <a:p>
            <a:endParaRPr lang="ru-RU"/>
          </a:p>
        </p:txBody>
      </p:sp>
      <p:sp>
        <p:nvSpPr>
          <p:cNvPr id="13354" name="Text Box 965"/>
          <p:cNvSpPr txBox="1">
            <a:spLocks noChangeArrowheads="1"/>
          </p:cNvSpPr>
          <p:nvPr/>
        </p:nvSpPr>
        <p:spPr bwMode="auto">
          <a:xfrm>
            <a:off x="5376863" y="2063750"/>
            <a:ext cx="31115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6104" tIns="28054" rIns="56104" bIns="28054">
            <a:spAutoFit/>
          </a:bodyPr>
          <a:lstStyle/>
          <a:p>
            <a:pPr algn="just" defTabSz="898525">
              <a:lnSpc>
                <a:spcPct val="70000"/>
              </a:lnSpc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маршруты эвакуации населения (1- номер маршрута, 13 – количество эвакуируемых домов, 1- колонн, 750 -)чел. А - автомобильный</a:t>
            </a:r>
          </a:p>
        </p:txBody>
      </p:sp>
      <p:grpSp>
        <p:nvGrpSpPr>
          <p:cNvPr id="13355" name="Группа 114"/>
          <p:cNvGrpSpPr>
            <a:grpSpLocks/>
          </p:cNvGrpSpPr>
          <p:nvPr/>
        </p:nvGrpSpPr>
        <p:grpSpPr bwMode="auto">
          <a:xfrm>
            <a:off x="4654550" y="1757363"/>
            <a:ext cx="655638" cy="265112"/>
            <a:chOff x="7847002" y="5565780"/>
            <a:chExt cx="916623" cy="369520"/>
          </a:xfrm>
        </p:grpSpPr>
        <p:grpSp>
          <p:nvGrpSpPr>
            <p:cNvPr id="13492" name="Группа 110"/>
            <p:cNvGrpSpPr>
              <a:grpSpLocks/>
            </p:cNvGrpSpPr>
            <p:nvPr/>
          </p:nvGrpSpPr>
          <p:grpSpPr bwMode="auto">
            <a:xfrm>
              <a:off x="7847002" y="5575300"/>
              <a:ext cx="360000" cy="360000"/>
              <a:chOff x="6757990" y="3514716"/>
              <a:chExt cx="540000" cy="540000"/>
            </a:xfrm>
          </p:grpSpPr>
          <p:sp>
            <p:nvSpPr>
              <p:cNvPr id="13494" name="Овал 111"/>
              <p:cNvSpPr>
                <a:spLocks noChangeArrowheads="1"/>
              </p:cNvSpPr>
              <p:nvPr/>
            </p:nvSpPr>
            <p:spPr bwMode="auto">
              <a:xfrm>
                <a:off x="6757990" y="3514716"/>
                <a:ext cx="540000" cy="540000"/>
              </a:xfrm>
              <a:prstGeom prst="ellipse">
                <a:avLst/>
              </a:prstGeom>
              <a:solidFill>
                <a:srgbClr val="FF0000">
                  <a:alpha val="41176"/>
                </a:srgbClr>
              </a:solidFill>
              <a:ln w="317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65290" tIns="32645" rIns="65290" bIns="32645"/>
              <a:lstStyle/>
              <a:p>
                <a:pPr algn="ctr" defTabSz="652463"/>
                <a:endParaRPr lang="ru-RU" sz="1100" b="1">
                  <a:latin typeface="Times New Roman" pitchFamily="18" charset="0"/>
                </a:endParaRPr>
              </a:p>
            </p:txBody>
          </p:sp>
          <p:sp>
            <p:nvSpPr>
              <p:cNvPr id="13495" name="TextBox 112"/>
              <p:cNvSpPr txBox="1">
                <a:spLocks noChangeArrowheads="1"/>
              </p:cNvSpPr>
              <p:nvPr/>
            </p:nvSpPr>
            <p:spPr bwMode="auto">
              <a:xfrm>
                <a:off x="6784657" y="3534593"/>
                <a:ext cx="283333" cy="490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5290" tIns="32645" rIns="65290" bIns="32645">
                <a:spAutoFit/>
              </a:bodyPr>
              <a:lstStyle/>
              <a:p>
                <a:pPr defTabSz="652463"/>
                <a:r>
                  <a:rPr lang="ru-RU" sz="1100" b="1">
                    <a:latin typeface="Times New Roman" pitchFamily="18" charset="0"/>
                  </a:rPr>
                  <a:t>1</a:t>
                </a:r>
                <a:endParaRPr lang="ru-RU" sz="3100" b="1">
                  <a:latin typeface="Times New Roman" pitchFamily="18" charset="0"/>
                </a:endParaRPr>
              </a:p>
            </p:txBody>
          </p:sp>
        </p:grpSp>
        <p:sp>
          <p:nvSpPr>
            <p:cNvPr id="13493" name="Rectangle 9"/>
            <p:cNvSpPr>
              <a:spLocks noChangeArrowheads="1"/>
            </p:cNvSpPr>
            <p:nvPr/>
          </p:nvSpPr>
          <p:spPr bwMode="auto">
            <a:xfrm>
              <a:off x="8239840" y="5565780"/>
              <a:ext cx="523785" cy="345180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 w="47625">
              <a:noFill/>
              <a:miter lim="800000"/>
              <a:headEnd/>
              <a:tailEnd/>
            </a:ln>
          </p:spPr>
          <p:txBody>
            <a:bodyPr wrap="none" lIns="17731" tIns="17731" rIns="17731" bIns="17731">
              <a:spAutoFit/>
            </a:bodyPr>
            <a:lstStyle/>
            <a:p>
              <a:pPr algn="ctr" defTabSz="1277938"/>
              <a:r>
                <a:rPr lang="ru-RU" sz="700" b="1" u="sng">
                  <a:latin typeface="Times New Roman" pitchFamily="18" charset="0"/>
                  <a:cs typeface="Times New Roman" pitchFamily="18" charset="0"/>
                </a:rPr>
                <a:t>№7,9,13</a:t>
              </a:r>
            </a:p>
            <a:p>
              <a:pPr algn="ctr" defTabSz="1277938"/>
              <a:r>
                <a:rPr lang="ru-RU" sz="700" b="1">
                  <a:latin typeface="Times New Roman" pitchFamily="18" charset="0"/>
                  <a:cs typeface="Times New Roman" pitchFamily="18" charset="0"/>
                </a:rPr>
                <a:t> 750 чел.</a:t>
              </a:r>
            </a:p>
          </p:txBody>
        </p:sp>
      </p:grpSp>
      <p:sp>
        <p:nvSpPr>
          <p:cNvPr id="13356" name="Text Box 965"/>
          <p:cNvSpPr txBox="1">
            <a:spLocks noChangeArrowheads="1"/>
          </p:cNvSpPr>
          <p:nvPr/>
        </p:nvSpPr>
        <p:spPr bwMode="auto">
          <a:xfrm>
            <a:off x="5367338" y="1760538"/>
            <a:ext cx="265271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6104" tIns="28054" rIns="56104" bIns="28054">
            <a:spAutoFit/>
          </a:bodyPr>
          <a:lstStyle/>
          <a:p>
            <a:pPr defTabSz="898525">
              <a:lnSpc>
                <a:spcPct val="70000"/>
              </a:lnSpc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сборный эвакуационный пункт (в числ.  номера припис. домов, человек)</a:t>
            </a:r>
          </a:p>
        </p:txBody>
      </p:sp>
      <p:grpSp>
        <p:nvGrpSpPr>
          <p:cNvPr id="13357" name="Группа 118"/>
          <p:cNvGrpSpPr>
            <a:grpSpLocks/>
          </p:cNvGrpSpPr>
          <p:nvPr/>
        </p:nvGrpSpPr>
        <p:grpSpPr bwMode="auto">
          <a:xfrm>
            <a:off x="4589463" y="2108200"/>
            <a:ext cx="703262" cy="271463"/>
            <a:chOff x="3186092" y="7871693"/>
            <a:chExt cx="721494" cy="381666"/>
          </a:xfrm>
        </p:grpSpPr>
        <p:sp>
          <p:nvSpPr>
            <p:cNvPr id="13489" name="Rectangle 9"/>
            <p:cNvSpPr>
              <a:spLocks noChangeArrowheads="1"/>
            </p:cNvSpPr>
            <p:nvPr/>
          </p:nvSpPr>
          <p:spPr bwMode="auto">
            <a:xfrm>
              <a:off x="3186092" y="7871693"/>
              <a:ext cx="721494" cy="381666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17731" tIns="17731" rIns="17731" bIns="17731">
              <a:spAutoFit/>
            </a:bodyPr>
            <a:lstStyle/>
            <a:p>
              <a:pPr defTabSz="1277938"/>
              <a:r>
                <a:rPr lang="ru-RU" sz="700" b="1">
                  <a:latin typeface="Times New Roman" pitchFamily="18" charset="0"/>
                  <a:cs typeface="Times New Roman" pitchFamily="18" charset="0"/>
                </a:rPr>
                <a:t>       </a:t>
              </a:r>
              <a:r>
                <a:rPr lang="ru-RU" sz="700" b="1" u="sng">
                  <a:latin typeface="Times New Roman" pitchFamily="18" charset="0"/>
                  <a:cs typeface="Times New Roman" pitchFamily="18" charset="0"/>
                </a:rPr>
                <a:t>__13__</a:t>
              </a:r>
            </a:p>
            <a:p>
              <a:pPr defTabSz="1277938"/>
              <a:r>
                <a:rPr lang="ru-RU" sz="700" b="1">
                  <a:latin typeface="Times New Roman" pitchFamily="18" charset="0"/>
                  <a:cs typeface="Times New Roman" pitchFamily="18" charset="0"/>
                </a:rPr>
                <a:t>         </a:t>
              </a:r>
              <a:r>
                <a:rPr lang="en-US" sz="700" b="1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sz="700" b="1">
                  <a:latin typeface="Times New Roman" pitchFamily="18" charset="0"/>
                  <a:cs typeface="Times New Roman" pitchFamily="18" charset="0"/>
                </a:rPr>
                <a:t>/750</a:t>
              </a:r>
            </a:p>
          </p:txBody>
        </p:sp>
        <p:sp>
          <p:nvSpPr>
            <p:cNvPr id="13490" name="Rectangle 9"/>
            <p:cNvSpPr>
              <a:spLocks noChangeArrowheads="1"/>
            </p:cNvSpPr>
            <p:nvPr/>
          </p:nvSpPr>
          <p:spPr bwMode="auto">
            <a:xfrm>
              <a:off x="3220294" y="7871693"/>
              <a:ext cx="127035" cy="348187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 w="47625">
              <a:noFill/>
              <a:miter lim="800000"/>
              <a:headEnd/>
              <a:tailEnd/>
            </a:ln>
          </p:spPr>
          <p:txBody>
            <a:bodyPr wrap="none" lIns="17731" tIns="17731" rIns="17731" bIns="17731">
              <a:spAutoFit/>
            </a:bodyPr>
            <a:lstStyle/>
            <a:p>
              <a:pPr algn="ctr" defTabSz="1277938"/>
              <a:r>
                <a:rPr lang="ru-RU" sz="140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3491" name="Rectangle 9"/>
            <p:cNvSpPr>
              <a:spLocks noChangeArrowheads="1"/>
            </p:cNvSpPr>
            <p:nvPr/>
          </p:nvSpPr>
          <p:spPr bwMode="auto">
            <a:xfrm>
              <a:off x="3690975" y="7880621"/>
              <a:ext cx="167751" cy="348186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 w="47625">
              <a:noFill/>
              <a:miter lim="800000"/>
              <a:headEnd/>
              <a:tailEnd/>
            </a:ln>
          </p:spPr>
          <p:txBody>
            <a:bodyPr wrap="none" lIns="17731" tIns="17731" rIns="17731" bIns="17731">
              <a:spAutoFit/>
            </a:bodyPr>
            <a:lstStyle/>
            <a:p>
              <a:pPr algn="ctr" defTabSz="1277938"/>
              <a:r>
                <a:rPr lang="ru-RU" sz="1400">
                  <a:latin typeface="Times New Roman" pitchFamily="18" charset="0"/>
                  <a:cs typeface="Times New Roman" pitchFamily="18" charset="0"/>
                </a:rPr>
                <a:t>А</a:t>
              </a:r>
            </a:p>
          </p:txBody>
        </p:sp>
      </p:grpSp>
      <p:sp>
        <p:nvSpPr>
          <p:cNvPr id="13358" name="Line 499"/>
          <p:cNvSpPr>
            <a:spLocks noChangeShapeType="1"/>
          </p:cNvSpPr>
          <p:nvPr/>
        </p:nvSpPr>
        <p:spPr bwMode="auto">
          <a:xfrm>
            <a:off x="6619875" y="6176963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128016" tIns="64008" rIns="128016" bIns="64008" anchor="ctr"/>
          <a:lstStyle/>
          <a:p>
            <a:endParaRPr lang="ru-RU"/>
          </a:p>
        </p:txBody>
      </p:sp>
      <p:sp>
        <p:nvSpPr>
          <p:cNvPr id="13359" name="Text Box 47"/>
          <p:cNvSpPr txBox="1">
            <a:spLocks noChangeArrowheads="1"/>
          </p:cNvSpPr>
          <p:nvPr/>
        </p:nvSpPr>
        <p:spPr bwMode="auto">
          <a:xfrm>
            <a:off x="1163638" y="5654675"/>
            <a:ext cx="77628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24" tIns="43206" rIns="86424" bIns="43206">
            <a:spAutoFit/>
          </a:bodyPr>
          <a:lstStyle/>
          <a:p>
            <a:pPr defTabSz="866775" eaLnBrk="0" hangingPunct="0"/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колодец;</a:t>
            </a:r>
          </a:p>
        </p:txBody>
      </p:sp>
      <p:cxnSp>
        <p:nvCxnSpPr>
          <p:cNvPr id="135" name="Прямая соединительная линия 134"/>
          <p:cNvCxnSpPr/>
          <p:nvPr/>
        </p:nvCxnSpPr>
        <p:spPr bwMode="auto">
          <a:xfrm>
            <a:off x="768350" y="6457950"/>
            <a:ext cx="287338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61" name="Text Box 47"/>
          <p:cNvSpPr txBox="1">
            <a:spLocks noChangeArrowheads="1"/>
          </p:cNvSpPr>
          <p:nvPr/>
        </p:nvSpPr>
        <p:spPr bwMode="auto">
          <a:xfrm>
            <a:off x="1152525" y="6311900"/>
            <a:ext cx="16129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24" tIns="43206" rIns="86424" bIns="43206">
            <a:spAutoFit/>
          </a:bodyPr>
          <a:lstStyle/>
          <a:p>
            <a:pPr defTabSz="866775" eaLnBrk="0" hangingPunct="0"/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линии водоснабжения;</a:t>
            </a:r>
          </a:p>
        </p:txBody>
      </p:sp>
      <p:sp>
        <p:nvSpPr>
          <p:cNvPr id="13362" name="Text Box 47"/>
          <p:cNvSpPr txBox="1">
            <a:spLocks noChangeArrowheads="1"/>
          </p:cNvSpPr>
          <p:nvPr/>
        </p:nvSpPr>
        <p:spPr bwMode="auto">
          <a:xfrm>
            <a:off x="1163638" y="6140450"/>
            <a:ext cx="16033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24" tIns="43206" rIns="86424" bIns="43206">
            <a:spAutoFit/>
          </a:bodyPr>
          <a:lstStyle/>
          <a:p>
            <a:pPr defTabSz="866775" eaLnBrk="0" hangingPunct="0"/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водозаборная станция;</a:t>
            </a:r>
          </a:p>
        </p:txBody>
      </p:sp>
      <p:grpSp>
        <p:nvGrpSpPr>
          <p:cNvPr id="13363" name="Группа 144"/>
          <p:cNvGrpSpPr>
            <a:grpSpLocks/>
          </p:cNvGrpSpPr>
          <p:nvPr/>
        </p:nvGrpSpPr>
        <p:grpSpPr bwMode="auto">
          <a:xfrm>
            <a:off x="803275" y="6191250"/>
            <a:ext cx="217488" cy="215900"/>
            <a:chOff x="346075" y="6327775"/>
            <a:chExt cx="215900" cy="215900"/>
          </a:xfrm>
        </p:grpSpPr>
        <p:sp>
          <p:nvSpPr>
            <p:cNvPr id="13487" name="Овал 138"/>
            <p:cNvSpPr>
              <a:spLocks noChangeArrowheads="1"/>
            </p:cNvSpPr>
            <p:nvPr/>
          </p:nvSpPr>
          <p:spPr bwMode="auto">
            <a:xfrm>
              <a:off x="346075" y="6327775"/>
              <a:ext cx="215900" cy="215900"/>
            </a:xfrm>
            <a:prstGeom prst="ellipse">
              <a:avLst/>
            </a:prstGeom>
            <a:noFill/>
            <a:ln w="25400" algn="ctr">
              <a:solidFill>
                <a:srgbClr val="0070C0"/>
              </a:solidFill>
              <a:round/>
              <a:headEnd/>
              <a:tailEnd/>
            </a:ln>
          </p:spPr>
          <p:txBody>
            <a:bodyPr lIns="65290" tIns="32645" rIns="65290" bIns="32645" anchor="ctr"/>
            <a:lstStyle/>
            <a:p>
              <a:pPr algn="ctr" defTabSz="652463"/>
              <a:endParaRPr lang="ru-RU" sz="3900" b="1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3488" name="Овал 139"/>
            <p:cNvSpPr>
              <a:spLocks noChangeArrowheads="1"/>
            </p:cNvSpPr>
            <p:nvPr/>
          </p:nvSpPr>
          <p:spPr bwMode="auto">
            <a:xfrm>
              <a:off x="425201" y="6402772"/>
              <a:ext cx="71213" cy="72724"/>
            </a:xfrm>
            <a:prstGeom prst="ellipse">
              <a:avLst/>
            </a:prstGeom>
            <a:solidFill>
              <a:srgbClr val="0070C0"/>
            </a:solidFill>
            <a:ln w="25400" algn="ctr">
              <a:noFill/>
              <a:round/>
              <a:headEnd/>
              <a:tailEnd/>
            </a:ln>
          </p:spPr>
          <p:txBody>
            <a:bodyPr lIns="65290" tIns="32645" rIns="65290" bIns="32645" anchor="ctr"/>
            <a:lstStyle/>
            <a:p>
              <a:pPr algn="ctr" defTabSz="652463"/>
              <a:endParaRPr lang="ru-RU" sz="3900" b="1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3364" name="Группа 143"/>
          <p:cNvGrpSpPr>
            <a:grpSpLocks/>
          </p:cNvGrpSpPr>
          <p:nvPr/>
        </p:nvGrpSpPr>
        <p:grpSpPr bwMode="auto">
          <a:xfrm>
            <a:off x="803275" y="5957888"/>
            <a:ext cx="215900" cy="215900"/>
            <a:chOff x="785786" y="6215082"/>
            <a:chExt cx="215900" cy="215900"/>
          </a:xfrm>
        </p:grpSpPr>
        <p:sp>
          <p:nvSpPr>
            <p:cNvPr id="13484" name="Овал 141"/>
            <p:cNvSpPr>
              <a:spLocks noChangeArrowheads="1"/>
            </p:cNvSpPr>
            <p:nvPr/>
          </p:nvSpPr>
          <p:spPr bwMode="auto">
            <a:xfrm>
              <a:off x="785786" y="6215082"/>
              <a:ext cx="215900" cy="215900"/>
            </a:xfrm>
            <a:prstGeom prst="ellipse">
              <a:avLst/>
            </a:prstGeom>
            <a:noFill/>
            <a:ln w="25400" algn="ctr">
              <a:solidFill>
                <a:srgbClr val="0070C0"/>
              </a:solidFill>
              <a:round/>
              <a:headEnd/>
              <a:tailEnd/>
            </a:ln>
          </p:spPr>
          <p:txBody>
            <a:bodyPr lIns="65290" tIns="32645" rIns="65290" bIns="32645" anchor="ctr"/>
            <a:lstStyle/>
            <a:p>
              <a:pPr algn="ctr" defTabSz="652463"/>
              <a:endParaRPr lang="ru-RU" sz="3900" b="1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cxnSp>
          <p:nvCxnSpPr>
            <p:cNvPr id="143" name="Прямая соединительная линия 142"/>
            <p:cNvCxnSpPr/>
            <p:nvPr/>
          </p:nvCxnSpPr>
          <p:spPr>
            <a:xfrm rot="16200000" flipH="1">
              <a:off x="819124" y="6257944"/>
              <a:ext cx="152400" cy="139700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pic>
          <p:nvPicPr>
            <p:cNvPr id="13486" name="Прямая соединительная линия 143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04830" y="6240131"/>
              <a:ext cx="187628" cy="173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365" name="Text Box 47"/>
          <p:cNvSpPr txBox="1">
            <a:spLocks noChangeArrowheads="1"/>
          </p:cNvSpPr>
          <p:nvPr/>
        </p:nvSpPr>
        <p:spPr bwMode="auto">
          <a:xfrm>
            <a:off x="1165225" y="5910263"/>
            <a:ext cx="157956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24" tIns="43206" rIns="86424" bIns="43206">
            <a:spAutoFit/>
          </a:bodyPr>
          <a:lstStyle/>
          <a:p>
            <a:pPr defTabSz="866775" eaLnBrk="0" hangingPunct="0"/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очистное сооружение;</a:t>
            </a:r>
          </a:p>
        </p:txBody>
      </p:sp>
      <p:sp>
        <p:nvSpPr>
          <p:cNvPr id="13366" name="Прямоугольник 145"/>
          <p:cNvSpPr>
            <a:spLocks noChangeArrowheads="1"/>
          </p:cNvSpPr>
          <p:nvPr/>
        </p:nvSpPr>
        <p:spPr bwMode="auto">
          <a:xfrm>
            <a:off x="803275" y="5700713"/>
            <a:ext cx="215900" cy="215900"/>
          </a:xfrm>
          <a:prstGeom prst="rect">
            <a:avLst/>
          </a:prstGeom>
          <a:noFill/>
          <a:ln w="25400" algn="ctr">
            <a:solidFill>
              <a:srgbClr val="0070C0"/>
            </a:solidFill>
            <a:miter lim="800000"/>
            <a:headEnd/>
            <a:tailEnd/>
          </a:ln>
        </p:spPr>
        <p:txBody>
          <a:bodyPr lIns="91407" tIns="45705" rIns="91407" bIns="45705" anchor="ctr"/>
          <a:lstStyle/>
          <a:p>
            <a:pPr algn="ctr" defTabSz="652463"/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13367" name="Группа 186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7400" y="5348288"/>
            <a:ext cx="24447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68" name="Text Box 47"/>
          <p:cNvSpPr txBox="1">
            <a:spLocks noChangeArrowheads="1"/>
          </p:cNvSpPr>
          <p:nvPr/>
        </p:nvSpPr>
        <p:spPr bwMode="auto">
          <a:xfrm>
            <a:off x="1163638" y="5346700"/>
            <a:ext cx="15335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24" tIns="43206" rIns="86424" bIns="43206">
            <a:spAutoFit/>
          </a:bodyPr>
          <a:lstStyle/>
          <a:p>
            <a:pPr defTabSz="866775" eaLnBrk="0" hangingPunct="0"/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водонапорная башня;</a:t>
            </a:r>
          </a:p>
        </p:txBody>
      </p:sp>
      <p:sp>
        <p:nvSpPr>
          <p:cNvPr id="13369" name="Text Box 47"/>
          <p:cNvSpPr txBox="1">
            <a:spLocks noChangeArrowheads="1"/>
          </p:cNvSpPr>
          <p:nvPr/>
        </p:nvSpPr>
        <p:spPr bwMode="auto">
          <a:xfrm>
            <a:off x="1171575" y="5010150"/>
            <a:ext cx="9144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24" tIns="43206" rIns="86424" bIns="43206">
            <a:spAutoFit/>
          </a:bodyPr>
          <a:lstStyle/>
          <a:p>
            <a:pPr defTabSz="866775" eaLnBrk="0" hangingPunct="0"/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котельные;</a:t>
            </a:r>
          </a:p>
        </p:txBody>
      </p:sp>
      <p:grpSp>
        <p:nvGrpSpPr>
          <p:cNvPr id="13370" name="Group 253"/>
          <p:cNvGrpSpPr>
            <a:grpSpLocks/>
          </p:cNvGrpSpPr>
          <p:nvPr/>
        </p:nvGrpSpPr>
        <p:grpSpPr bwMode="auto">
          <a:xfrm>
            <a:off x="733425" y="4973638"/>
            <a:ext cx="357188" cy="333375"/>
            <a:chOff x="476" y="3248"/>
            <a:chExt cx="408" cy="409"/>
          </a:xfrm>
        </p:grpSpPr>
        <p:sp>
          <p:nvSpPr>
            <p:cNvPr id="13482" name="Rectangle 254"/>
            <p:cNvSpPr>
              <a:spLocks noChangeArrowheads="1"/>
            </p:cNvSpPr>
            <p:nvPr/>
          </p:nvSpPr>
          <p:spPr bwMode="auto">
            <a:xfrm>
              <a:off x="476" y="3478"/>
              <a:ext cx="363" cy="181"/>
            </a:xfrm>
            <a:prstGeom prst="rect">
              <a:avLst/>
            </a:prstGeom>
            <a:solidFill>
              <a:srgbClr val="FF0000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65290" tIns="32645" rIns="65290" bIns="32645" anchor="ctr"/>
            <a:lstStyle/>
            <a:p>
              <a:pPr algn="ctr" defTabSz="652463"/>
              <a:endParaRPr lang="ru-RU" sz="3900" b="1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3483" name="AutoShape 255"/>
            <p:cNvSpPr>
              <a:spLocks noChangeArrowheads="1"/>
            </p:cNvSpPr>
            <p:nvPr/>
          </p:nvSpPr>
          <p:spPr bwMode="auto">
            <a:xfrm rot="10800000">
              <a:off x="703" y="3248"/>
              <a:ext cx="181" cy="40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35 w 21600"/>
                <a:gd name="T13" fmla="*/ 4489 h 21600"/>
                <a:gd name="T14" fmla="*/ 17065 w 21600"/>
                <a:gd name="T15" fmla="*/ 1711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lIns="65290" tIns="32645" rIns="65290" bIns="32645" anchor="ctr"/>
            <a:lstStyle/>
            <a:p>
              <a:endParaRPr lang="ru-RU"/>
            </a:p>
          </p:txBody>
        </p:sp>
      </p:grpSp>
      <p:sp>
        <p:nvSpPr>
          <p:cNvPr id="13371" name="Text Box 47"/>
          <p:cNvSpPr txBox="1">
            <a:spLocks noChangeArrowheads="1"/>
          </p:cNvSpPr>
          <p:nvPr/>
        </p:nvSpPr>
        <p:spPr bwMode="auto">
          <a:xfrm>
            <a:off x="1160463" y="4667250"/>
            <a:ext cx="122078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24" tIns="43206" rIns="86424" bIns="43206">
            <a:spAutoFit/>
          </a:bodyPr>
          <a:lstStyle/>
          <a:p>
            <a:pPr defTabSz="866775" eaLnBrk="0" hangingPunct="0"/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тепловой пункт;</a:t>
            </a:r>
          </a:p>
        </p:txBody>
      </p:sp>
      <p:sp>
        <p:nvSpPr>
          <p:cNvPr id="13372" name="Овал 166"/>
          <p:cNvSpPr>
            <a:spLocks noChangeArrowheads="1"/>
          </p:cNvSpPr>
          <p:nvPr/>
        </p:nvSpPr>
        <p:spPr bwMode="auto">
          <a:xfrm>
            <a:off x="803275" y="4708525"/>
            <a:ext cx="215900" cy="217488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lIns="91407" tIns="45705" rIns="91407" bIns="45705" anchor="ctr"/>
          <a:lstStyle/>
          <a:p>
            <a:pPr algn="ctr" defTabSz="652463"/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3373" name="Line 499"/>
          <p:cNvSpPr>
            <a:spLocks noChangeShapeType="1"/>
          </p:cNvSpPr>
          <p:nvPr/>
        </p:nvSpPr>
        <p:spPr bwMode="auto">
          <a:xfrm>
            <a:off x="6051550" y="1412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127970" tIns="63987" rIns="127970" bIns="63987" anchor="ctr"/>
          <a:lstStyle/>
          <a:p>
            <a:endParaRPr lang="ru-RU"/>
          </a:p>
        </p:txBody>
      </p:sp>
      <p:grpSp>
        <p:nvGrpSpPr>
          <p:cNvPr id="13374" name="Group 265"/>
          <p:cNvGrpSpPr>
            <a:grpSpLocks/>
          </p:cNvGrpSpPr>
          <p:nvPr/>
        </p:nvGrpSpPr>
        <p:grpSpPr bwMode="auto">
          <a:xfrm>
            <a:off x="4773613" y="1119188"/>
            <a:ext cx="503237" cy="200025"/>
            <a:chOff x="249" y="2931"/>
            <a:chExt cx="907" cy="363"/>
          </a:xfrm>
        </p:grpSpPr>
        <p:sp>
          <p:nvSpPr>
            <p:cNvPr id="13477" name="Rectangle 266"/>
            <p:cNvSpPr>
              <a:spLocks noChangeArrowheads="1"/>
            </p:cNvSpPr>
            <p:nvPr/>
          </p:nvSpPr>
          <p:spPr bwMode="auto">
            <a:xfrm>
              <a:off x="431" y="2931"/>
              <a:ext cx="544" cy="363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65290" tIns="32645" rIns="65290" bIns="32645" anchor="ctr"/>
            <a:lstStyle/>
            <a:p>
              <a:pPr defTabSz="912813"/>
              <a:endParaRPr lang="ru-RU" sz="3900" b="1">
                <a:solidFill>
                  <a:srgbClr val="000000"/>
                </a:solidFill>
                <a:latin typeface="Calibri" charset="-52"/>
              </a:endParaRPr>
            </a:p>
          </p:txBody>
        </p:sp>
        <p:sp>
          <p:nvSpPr>
            <p:cNvPr id="13478" name="Line 267"/>
            <p:cNvSpPr>
              <a:spLocks noChangeShapeType="1"/>
            </p:cNvSpPr>
            <p:nvPr/>
          </p:nvSpPr>
          <p:spPr bwMode="auto">
            <a:xfrm>
              <a:off x="249" y="3067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79" name="Line 268"/>
            <p:cNvSpPr>
              <a:spLocks noChangeShapeType="1"/>
            </p:cNvSpPr>
            <p:nvPr/>
          </p:nvSpPr>
          <p:spPr bwMode="auto">
            <a:xfrm>
              <a:off x="249" y="3203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80" name="Line 269"/>
            <p:cNvSpPr>
              <a:spLocks noChangeShapeType="1"/>
            </p:cNvSpPr>
            <p:nvPr/>
          </p:nvSpPr>
          <p:spPr bwMode="auto">
            <a:xfrm>
              <a:off x="975" y="3203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81" name="Line 270"/>
            <p:cNvSpPr>
              <a:spLocks noChangeShapeType="1"/>
            </p:cNvSpPr>
            <p:nvPr/>
          </p:nvSpPr>
          <p:spPr bwMode="auto">
            <a:xfrm>
              <a:off x="975" y="3067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375" name="Text Box 47"/>
          <p:cNvSpPr txBox="1">
            <a:spLocks noChangeArrowheads="1"/>
          </p:cNvSpPr>
          <p:nvPr/>
        </p:nvSpPr>
        <p:spPr bwMode="auto">
          <a:xfrm>
            <a:off x="5332413" y="1087438"/>
            <a:ext cx="231616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394" tIns="43191" rIns="86394" bIns="43191">
            <a:spAutoFit/>
          </a:bodyPr>
          <a:lstStyle/>
          <a:p>
            <a:pPr defTabSz="866775" eaLnBrk="0" hangingPunct="0"/>
            <a:r>
              <a:rPr lang="en-US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трансформаторные подстанции;</a:t>
            </a:r>
          </a:p>
        </p:txBody>
      </p:sp>
      <p:cxnSp>
        <p:nvCxnSpPr>
          <p:cNvPr id="183" name="Прямая соединительная линия 182"/>
          <p:cNvCxnSpPr/>
          <p:nvPr/>
        </p:nvCxnSpPr>
        <p:spPr bwMode="auto">
          <a:xfrm>
            <a:off x="4776788" y="1417638"/>
            <a:ext cx="50165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Прямая соединительная линия 183"/>
          <p:cNvCxnSpPr/>
          <p:nvPr/>
        </p:nvCxnSpPr>
        <p:spPr bwMode="auto">
          <a:xfrm>
            <a:off x="4776788" y="1643063"/>
            <a:ext cx="498475" cy="1587"/>
          </a:xfrm>
          <a:prstGeom prst="line">
            <a:avLst/>
          </a:prstGeom>
          <a:ln w="1905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78" name="Text Box 47"/>
          <p:cNvSpPr txBox="1">
            <a:spLocks noChangeArrowheads="1"/>
          </p:cNvSpPr>
          <p:nvPr/>
        </p:nvSpPr>
        <p:spPr bwMode="auto">
          <a:xfrm>
            <a:off x="5332413" y="1306513"/>
            <a:ext cx="210978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394" tIns="43191" rIns="86394" bIns="43191">
            <a:spAutoFit/>
          </a:bodyPr>
          <a:lstStyle/>
          <a:p>
            <a:pPr defTabSz="866775" eaLnBrk="0" hangingPunct="0"/>
            <a:r>
              <a:rPr lang="en-US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линии эл. снабжения  35 кВ;</a:t>
            </a:r>
          </a:p>
        </p:txBody>
      </p:sp>
      <p:sp>
        <p:nvSpPr>
          <p:cNvPr id="13379" name="Text Box 47"/>
          <p:cNvSpPr txBox="1">
            <a:spLocks noChangeArrowheads="1"/>
          </p:cNvSpPr>
          <p:nvPr/>
        </p:nvSpPr>
        <p:spPr bwMode="auto">
          <a:xfrm>
            <a:off x="5332413" y="1530350"/>
            <a:ext cx="21113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394" tIns="43191" rIns="86394" bIns="43191">
            <a:spAutoFit/>
          </a:bodyPr>
          <a:lstStyle/>
          <a:p>
            <a:pPr defTabSz="866775" eaLnBrk="0" hangingPunct="0"/>
            <a:r>
              <a:rPr lang="en-US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линии эл. снабжения  0,4 кВ;</a:t>
            </a:r>
          </a:p>
        </p:txBody>
      </p:sp>
      <p:pic>
        <p:nvPicPr>
          <p:cNvPr id="13380" name="Group 265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76788" y="831850"/>
            <a:ext cx="504825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81" name="Text Box 47"/>
          <p:cNvSpPr txBox="1">
            <a:spLocks noChangeArrowheads="1"/>
          </p:cNvSpPr>
          <p:nvPr/>
        </p:nvSpPr>
        <p:spPr bwMode="auto">
          <a:xfrm>
            <a:off x="5332413" y="819150"/>
            <a:ext cx="65563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394" tIns="43191" rIns="86394" bIns="43191">
            <a:spAutoFit/>
          </a:bodyPr>
          <a:lstStyle/>
          <a:p>
            <a:pPr defTabSz="866775" eaLnBrk="0" hangingPunct="0"/>
            <a:r>
              <a:rPr lang="en-US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ДЭС;</a:t>
            </a:r>
          </a:p>
        </p:txBody>
      </p:sp>
      <p:sp>
        <p:nvSpPr>
          <p:cNvPr id="13382" name="Line 499"/>
          <p:cNvSpPr>
            <a:spLocks noChangeShapeType="1"/>
          </p:cNvSpPr>
          <p:nvPr/>
        </p:nvSpPr>
        <p:spPr bwMode="auto">
          <a:xfrm>
            <a:off x="6208713" y="2989263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128001" tIns="64001" rIns="128001" bIns="64001" anchor="ctr"/>
          <a:lstStyle/>
          <a:p>
            <a:endParaRPr lang="ru-RU"/>
          </a:p>
        </p:txBody>
      </p:sp>
      <p:sp>
        <p:nvSpPr>
          <p:cNvPr id="13383" name="Text Box 47"/>
          <p:cNvSpPr txBox="1">
            <a:spLocks noChangeArrowheads="1"/>
          </p:cNvSpPr>
          <p:nvPr/>
        </p:nvSpPr>
        <p:spPr bwMode="auto">
          <a:xfrm>
            <a:off x="5340350" y="2908300"/>
            <a:ext cx="221456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14" tIns="43201" rIns="86414" bIns="43201">
            <a:spAutoFit/>
          </a:bodyPr>
          <a:lstStyle/>
          <a:p>
            <a:pPr defTabSz="866775" eaLnBrk="0" hangingPunct="0"/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газораспределительный пункт;</a:t>
            </a:r>
          </a:p>
        </p:txBody>
      </p:sp>
      <p:cxnSp>
        <p:nvCxnSpPr>
          <p:cNvPr id="215" name="Прямая соединительная линия 214"/>
          <p:cNvCxnSpPr/>
          <p:nvPr/>
        </p:nvCxnSpPr>
        <p:spPr bwMode="auto">
          <a:xfrm>
            <a:off x="4765675" y="3273425"/>
            <a:ext cx="503238" cy="0"/>
          </a:xfrm>
          <a:prstGeom prst="line">
            <a:avLst/>
          </a:prstGeom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85" name="Text Box 47"/>
          <p:cNvSpPr txBox="1">
            <a:spLocks noChangeArrowheads="1"/>
          </p:cNvSpPr>
          <p:nvPr/>
        </p:nvSpPr>
        <p:spPr bwMode="auto">
          <a:xfrm>
            <a:off x="5348288" y="3125788"/>
            <a:ext cx="20193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14" tIns="43201" rIns="86414" bIns="43201">
            <a:spAutoFit/>
          </a:bodyPr>
          <a:lstStyle/>
          <a:p>
            <a:pPr defTabSz="866775" eaLnBrk="0" hangingPunct="0"/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линии газоснабжения;</a:t>
            </a:r>
          </a:p>
        </p:txBody>
      </p:sp>
      <p:sp>
        <p:nvSpPr>
          <p:cNvPr id="13386" name="Прямоугольник 216"/>
          <p:cNvSpPr>
            <a:spLocks noChangeArrowheads="1"/>
          </p:cNvSpPr>
          <p:nvPr/>
        </p:nvSpPr>
        <p:spPr bwMode="auto">
          <a:xfrm>
            <a:off x="4937125" y="2944813"/>
            <a:ext cx="214313" cy="214312"/>
          </a:xfrm>
          <a:prstGeom prst="rect">
            <a:avLst/>
          </a:prstGeom>
          <a:solidFill>
            <a:srgbClr val="FF0000"/>
          </a:solidFill>
          <a:ln w="25400" algn="ctr">
            <a:solidFill>
              <a:srgbClr val="FFFF00"/>
            </a:solidFill>
            <a:miter lim="800000"/>
            <a:headEnd/>
            <a:tailEnd/>
          </a:ln>
        </p:spPr>
        <p:txBody>
          <a:bodyPr lIns="91396" tIns="45700" rIns="91396" bIns="45700" anchor="ctr"/>
          <a:lstStyle/>
          <a:p>
            <a:pPr algn="ctr" defTabSz="652463"/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cxnSp>
        <p:nvCxnSpPr>
          <p:cNvPr id="218" name="Прямая соединительная линия 217"/>
          <p:cNvCxnSpPr/>
          <p:nvPr/>
        </p:nvCxnSpPr>
        <p:spPr bwMode="auto">
          <a:xfrm>
            <a:off x="4757738" y="3457575"/>
            <a:ext cx="503237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88" name="Text Box 47"/>
          <p:cNvSpPr txBox="1">
            <a:spLocks noChangeArrowheads="1"/>
          </p:cNvSpPr>
          <p:nvPr/>
        </p:nvSpPr>
        <p:spPr bwMode="auto">
          <a:xfrm>
            <a:off x="5348288" y="3317875"/>
            <a:ext cx="188753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24" tIns="43206" rIns="86424" bIns="43206">
            <a:spAutoFit/>
          </a:bodyPr>
          <a:lstStyle/>
          <a:p>
            <a:pPr defTabSz="866775" eaLnBrk="0" hangingPunct="0"/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линии теплоснабжения;</a:t>
            </a:r>
          </a:p>
        </p:txBody>
      </p:sp>
      <p:sp>
        <p:nvSpPr>
          <p:cNvPr id="13389" name="Прямоугольник 219"/>
          <p:cNvSpPr>
            <a:spLocks noChangeArrowheads="1"/>
          </p:cNvSpPr>
          <p:nvPr/>
        </p:nvSpPr>
        <p:spPr bwMode="auto">
          <a:xfrm>
            <a:off x="4997450" y="3600450"/>
            <a:ext cx="152400" cy="101600"/>
          </a:xfrm>
          <a:prstGeom prst="rect">
            <a:avLst/>
          </a:prstGeom>
          <a:solidFill>
            <a:srgbClr val="FFC000"/>
          </a:solidFill>
          <a:ln w="25400" algn="ctr">
            <a:solidFill>
              <a:srgbClr val="FFC000"/>
            </a:solidFill>
            <a:miter lim="800000"/>
            <a:headEnd/>
            <a:tailEnd/>
          </a:ln>
        </p:spPr>
        <p:txBody>
          <a:bodyPr lIns="65290" tIns="32645" rIns="65290" bIns="32645" anchor="ctr"/>
          <a:lstStyle/>
          <a:p>
            <a:pPr algn="ctr" defTabSz="652463"/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3390" name="Прямоугольник 220"/>
          <p:cNvSpPr>
            <a:spLocks noChangeArrowheads="1"/>
          </p:cNvSpPr>
          <p:nvPr/>
        </p:nvSpPr>
        <p:spPr bwMode="auto">
          <a:xfrm>
            <a:off x="4997450" y="3792538"/>
            <a:ext cx="152400" cy="101600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996633"/>
            </a:solidFill>
            <a:miter lim="800000"/>
            <a:headEnd/>
            <a:tailEnd/>
          </a:ln>
        </p:spPr>
        <p:txBody>
          <a:bodyPr lIns="65290" tIns="32645" rIns="65290" bIns="32645" anchor="ctr"/>
          <a:lstStyle/>
          <a:p>
            <a:pPr algn="ctr" defTabSz="652463"/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3391" name="Text Box 47"/>
          <p:cNvSpPr txBox="1">
            <a:spLocks noChangeArrowheads="1"/>
          </p:cNvSpPr>
          <p:nvPr/>
        </p:nvSpPr>
        <p:spPr bwMode="auto">
          <a:xfrm>
            <a:off x="5343525" y="3502025"/>
            <a:ext cx="2719388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24" tIns="43206" rIns="86424" bIns="43206">
            <a:spAutoFit/>
          </a:bodyPr>
          <a:lstStyle/>
          <a:p>
            <a:pPr defTabSz="866775" eaLnBrk="0" hangingPunct="0"/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жилые дома центрального отопления;</a:t>
            </a:r>
          </a:p>
        </p:txBody>
      </p:sp>
      <p:sp>
        <p:nvSpPr>
          <p:cNvPr id="13392" name="Text Box 47"/>
          <p:cNvSpPr txBox="1">
            <a:spLocks noChangeArrowheads="1"/>
          </p:cNvSpPr>
          <p:nvPr/>
        </p:nvSpPr>
        <p:spPr bwMode="auto">
          <a:xfrm>
            <a:off x="5343525" y="3719513"/>
            <a:ext cx="24130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24" tIns="43206" rIns="86424" bIns="43206">
            <a:spAutoFit/>
          </a:bodyPr>
          <a:lstStyle/>
          <a:p>
            <a:pPr defTabSz="866775" eaLnBrk="0" hangingPunct="0"/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жилые дома печного отопления; </a:t>
            </a:r>
          </a:p>
        </p:txBody>
      </p:sp>
      <p:sp>
        <p:nvSpPr>
          <p:cNvPr id="13393" name="Line 499"/>
          <p:cNvSpPr>
            <a:spLocks noChangeShapeType="1"/>
          </p:cNvSpPr>
          <p:nvPr/>
        </p:nvSpPr>
        <p:spPr bwMode="auto">
          <a:xfrm>
            <a:off x="6122988" y="5395913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91417" tIns="45709" rIns="91417" bIns="45709" anchor="ctr"/>
          <a:lstStyle/>
          <a:p>
            <a:endParaRPr lang="ru-RU"/>
          </a:p>
        </p:txBody>
      </p:sp>
      <p:grpSp>
        <p:nvGrpSpPr>
          <p:cNvPr id="13394" name="Group 105"/>
          <p:cNvGrpSpPr>
            <a:grpSpLocks/>
          </p:cNvGrpSpPr>
          <p:nvPr/>
        </p:nvGrpSpPr>
        <p:grpSpPr bwMode="auto">
          <a:xfrm>
            <a:off x="4943475" y="4232275"/>
            <a:ext cx="282575" cy="282575"/>
            <a:chOff x="3061" y="3475"/>
            <a:chExt cx="182" cy="182"/>
          </a:xfrm>
        </p:grpSpPr>
        <p:grpSp>
          <p:nvGrpSpPr>
            <p:cNvPr id="13466" name="Group 106"/>
            <p:cNvGrpSpPr>
              <a:grpSpLocks/>
            </p:cNvGrpSpPr>
            <p:nvPr/>
          </p:nvGrpSpPr>
          <p:grpSpPr bwMode="auto">
            <a:xfrm>
              <a:off x="3072" y="3502"/>
              <a:ext cx="165" cy="113"/>
              <a:chOff x="397" y="3958"/>
              <a:chExt cx="141" cy="124"/>
            </a:xfrm>
          </p:grpSpPr>
          <p:grpSp>
            <p:nvGrpSpPr>
              <p:cNvPr id="13468" name="Group 107"/>
              <p:cNvGrpSpPr>
                <a:grpSpLocks/>
              </p:cNvGrpSpPr>
              <p:nvPr/>
            </p:nvGrpSpPr>
            <p:grpSpPr bwMode="auto">
              <a:xfrm>
                <a:off x="397" y="3958"/>
                <a:ext cx="141" cy="123"/>
                <a:chOff x="397" y="3958"/>
                <a:chExt cx="141" cy="123"/>
              </a:xfrm>
            </p:grpSpPr>
            <p:grpSp>
              <p:nvGrpSpPr>
                <p:cNvPr id="13471" name="Group 108"/>
                <p:cNvGrpSpPr>
                  <a:grpSpLocks/>
                </p:cNvGrpSpPr>
                <p:nvPr/>
              </p:nvGrpSpPr>
              <p:grpSpPr bwMode="auto">
                <a:xfrm>
                  <a:off x="397" y="3958"/>
                  <a:ext cx="70" cy="123"/>
                  <a:chOff x="397" y="3958"/>
                  <a:chExt cx="70" cy="123"/>
                </a:xfrm>
              </p:grpSpPr>
              <p:sp>
                <p:nvSpPr>
                  <p:cNvPr id="13475" name="Freeform 109"/>
                  <p:cNvSpPr>
                    <a:spLocks/>
                  </p:cNvSpPr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avLst/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25400">
                    <a:noFill/>
                    <a:round/>
                    <a:headEnd/>
                    <a:tailEnd/>
                  </a:ln>
                </p:spPr>
                <p:txBody>
                  <a:bodyPr lIns="91317" tIns="45660" rIns="91317" bIns="45660"/>
                  <a:lstStyle/>
                  <a:p>
                    <a:endParaRPr lang="ru-RU"/>
                  </a:p>
                </p:txBody>
              </p:sp>
              <p:sp>
                <p:nvSpPr>
                  <p:cNvPr id="13476" name="Freeform 110"/>
                  <p:cNvSpPr>
                    <a:spLocks/>
                  </p:cNvSpPr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avLst/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91317" tIns="45660" rIns="91317" bIns="45660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3472" name="Group 111"/>
                <p:cNvGrpSpPr>
                  <a:grpSpLocks/>
                </p:cNvGrpSpPr>
                <p:nvPr/>
              </p:nvGrpSpPr>
              <p:grpSpPr bwMode="auto">
                <a:xfrm>
                  <a:off x="467" y="3958"/>
                  <a:ext cx="71" cy="123"/>
                  <a:chOff x="467" y="3958"/>
                  <a:chExt cx="71" cy="123"/>
                </a:xfrm>
              </p:grpSpPr>
              <p:sp>
                <p:nvSpPr>
                  <p:cNvPr id="13473" name="Freeform 112"/>
                  <p:cNvSpPr>
                    <a:spLocks/>
                  </p:cNvSpPr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avLst/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25400">
                    <a:noFill/>
                    <a:round/>
                    <a:headEnd/>
                    <a:tailEnd/>
                  </a:ln>
                </p:spPr>
                <p:txBody>
                  <a:bodyPr lIns="91317" tIns="45660" rIns="91317" bIns="45660"/>
                  <a:lstStyle/>
                  <a:p>
                    <a:endParaRPr lang="ru-RU"/>
                  </a:p>
                </p:txBody>
              </p:sp>
              <p:sp>
                <p:nvSpPr>
                  <p:cNvPr id="13474" name="Freeform 113"/>
                  <p:cNvSpPr>
                    <a:spLocks/>
                  </p:cNvSpPr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avLst/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91317" tIns="45660" rIns="91317" bIns="45660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13469" name="Line 114"/>
              <p:cNvSpPr>
                <a:spLocks noChangeShapeType="1"/>
              </p:cNvSpPr>
              <p:nvPr/>
            </p:nvSpPr>
            <p:spPr bwMode="auto">
              <a:xfrm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70" name="Line 115"/>
              <p:cNvSpPr>
                <a:spLocks noChangeShapeType="1"/>
              </p:cNvSpPr>
              <p:nvPr/>
            </p:nvSpPr>
            <p:spPr bwMode="auto">
              <a:xfrm flipV="1"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467" name="Oval 116"/>
            <p:cNvSpPr>
              <a:spLocks noChangeArrowheads="1"/>
            </p:cNvSpPr>
            <p:nvPr/>
          </p:nvSpPr>
          <p:spPr bwMode="auto">
            <a:xfrm>
              <a:off x="3061" y="3475"/>
              <a:ext cx="182" cy="18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317" tIns="45660" rIns="91317" bIns="45660" anchor="ctr"/>
            <a:lstStyle/>
            <a:p>
              <a:pPr defTabSz="911225"/>
              <a:endParaRPr lang="ru-RU" sz="2500">
                <a:latin typeface="Calibri" charset="-52"/>
              </a:endParaRPr>
            </a:p>
          </p:txBody>
        </p:sp>
      </p:grpSp>
      <p:grpSp>
        <p:nvGrpSpPr>
          <p:cNvPr id="13395" name="Group 117"/>
          <p:cNvGrpSpPr>
            <a:grpSpLocks/>
          </p:cNvGrpSpPr>
          <p:nvPr/>
        </p:nvGrpSpPr>
        <p:grpSpPr bwMode="auto">
          <a:xfrm>
            <a:off x="4621213" y="4470400"/>
            <a:ext cx="877887" cy="487363"/>
            <a:chOff x="2971" y="3847"/>
            <a:chExt cx="347" cy="219"/>
          </a:xfrm>
        </p:grpSpPr>
        <p:grpSp>
          <p:nvGrpSpPr>
            <p:cNvPr id="13457" name="Group 118"/>
            <p:cNvGrpSpPr>
              <a:grpSpLocks/>
            </p:cNvGrpSpPr>
            <p:nvPr/>
          </p:nvGrpSpPr>
          <p:grpSpPr bwMode="auto">
            <a:xfrm>
              <a:off x="2971" y="3884"/>
              <a:ext cx="119" cy="120"/>
              <a:chOff x="315" y="951"/>
              <a:chExt cx="144" cy="147"/>
            </a:xfrm>
          </p:grpSpPr>
          <p:grpSp>
            <p:nvGrpSpPr>
              <p:cNvPr id="13461" name="Group 119"/>
              <p:cNvGrpSpPr>
                <a:grpSpLocks/>
              </p:cNvGrpSpPr>
              <p:nvPr/>
            </p:nvGrpSpPr>
            <p:grpSpPr bwMode="auto">
              <a:xfrm>
                <a:off x="315" y="1022"/>
                <a:ext cx="144" cy="76"/>
                <a:chOff x="315" y="1022"/>
                <a:chExt cx="144" cy="76"/>
              </a:xfrm>
            </p:grpSpPr>
            <p:sp>
              <p:nvSpPr>
                <p:cNvPr id="13464" name="Freeform 120"/>
                <p:cNvSpPr>
                  <a:spLocks/>
                </p:cNvSpPr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17" tIns="45660" rIns="91317" bIns="45660"/>
                <a:lstStyle/>
                <a:p>
                  <a:endParaRPr lang="ru-RU"/>
                </a:p>
              </p:txBody>
            </p:sp>
            <p:sp>
              <p:nvSpPr>
                <p:cNvPr id="13465" name="Freeform 121"/>
                <p:cNvSpPr>
                  <a:spLocks/>
                </p:cNvSpPr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1113" cap="rnd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 lIns="91317" tIns="45660" rIns="91317" bIns="45660"/>
                <a:lstStyle/>
                <a:p>
                  <a:endParaRPr lang="ru-RU"/>
                </a:p>
              </p:txBody>
            </p:sp>
          </p:grpSp>
          <p:sp>
            <p:nvSpPr>
              <p:cNvPr id="13462" name="Oval 122"/>
              <p:cNvSpPr>
                <a:spLocks noChangeArrowheads="1"/>
              </p:cNvSpPr>
              <p:nvPr/>
            </p:nvSpPr>
            <p:spPr bwMode="auto">
              <a:xfrm>
                <a:off x="318" y="951"/>
                <a:ext cx="141" cy="147"/>
              </a:xfrm>
              <a:prstGeom prst="ellipse">
                <a:avLst/>
              </a:prstGeom>
              <a:noFill/>
              <a:ln w="22225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lIns="91317" tIns="45660" rIns="91317" bIns="45660"/>
              <a:lstStyle/>
              <a:p>
                <a:pPr defTabSz="911225"/>
                <a:endParaRPr lang="ru-RU" sz="2900" b="1">
                  <a:latin typeface="Calibri" charset="-52"/>
                </a:endParaRPr>
              </a:p>
            </p:txBody>
          </p:sp>
          <p:sp>
            <p:nvSpPr>
              <p:cNvPr id="13463" name="Line 123"/>
              <p:cNvSpPr>
                <a:spLocks noChangeShapeType="1"/>
              </p:cNvSpPr>
              <p:nvPr/>
            </p:nvSpPr>
            <p:spPr bwMode="auto">
              <a:xfrm>
                <a:off x="321" y="1022"/>
                <a:ext cx="134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458" name="Line 124"/>
            <p:cNvSpPr>
              <a:spLocks noChangeShapeType="1"/>
            </p:cNvSpPr>
            <p:nvPr/>
          </p:nvSpPr>
          <p:spPr bwMode="auto">
            <a:xfrm>
              <a:off x="3113" y="3953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59" name="Text Box 125"/>
            <p:cNvSpPr txBox="1">
              <a:spLocks noChangeArrowheads="1"/>
            </p:cNvSpPr>
            <p:nvPr/>
          </p:nvSpPr>
          <p:spPr bwMode="auto">
            <a:xfrm>
              <a:off x="3085" y="3847"/>
              <a:ext cx="233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515" tIns="63772" rIns="127515" bIns="63772">
              <a:spAutoFit/>
            </a:bodyPr>
            <a:lstStyle/>
            <a:p>
              <a:pPr defTabSz="1276350">
                <a:spcBef>
                  <a:spcPct val="50000"/>
                </a:spcBef>
              </a:pPr>
              <a:r>
                <a:rPr lang="ru-RU" sz="1300" b="1">
                  <a:latin typeface="Calibri" charset="-52"/>
                  <a:cs typeface="Times New Roman" pitchFamily="18" charset="0"/>
                </a:rPr>
                <a:t>ГАЗ</a:t>
              </a:r>
            </a:p>
          </p:txBody>
        </p:sp>
        <p:sp>
          <p:nvSpPr>
            <p:cNvPr id="13460" name="Text Box 126"/>
            <p:cNvSpPr txBox="1">
              <a:spLocks noChangeArrowheads="1"/>
            </p:cNvSpPr>
            <p:nvPr/>
          </p:nvSpPr>
          <p:spPr bwMode="auto">
            <a:xfrm>
              <a:off x="3115" y="3920"/>
              <a:ext cx="136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515" tIns="63772" rIns="127515" bIns="63772">
              <a:spAutoFit/>
            </a:bodyPr>
            <a:lstStyle/>
            <a:p>
              <a:pPr defTabSz="1276350">
                <a:spcBef>
                  <a:spcPct val="50000"/>
                </a:spcBef>
              </a:pPr>
              <a:r>
                <a:rPr lang="ru-RU" sz="1300" b="1">
                  <a:latin typeface="Calibri" charset="-52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13396" name="Text Box 95"/>
          <p:cNvSpPr txBox="1">
            <a:spLocks noChangeArrowheads="1"/>
          </p:cNvSpPr>
          <p:nvPr/>
        </p:nvSpPr>
        <p:spPr bwMode="auto">
          <a:xfrm>
            <a:off x="5316538" y="6546850"/>
            <a:ext cx="2217737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485" tIns="63757" rIns="127485" bIns="63757">
            <a:spAutoFit/>
          </a:bodyPr>
          <a:lstStyle/>
          <a:p>
            <a:pPr defTabSz="1276350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газопровод;</a:t>
            </a:r>
          </a:p>
        </p:txBody>
      </p:sp>
      <p:sp>
        <p:nvSpPr>
          <p:cNvPr id="13397" name="Text Box 101"/>
          <p:cNvSpPr txBox="1">
            <a:spLocks noChangeArrowheads="1"/>
          </p:cNvSpPr>
          <p:nvPr/>
        </p:nvSpPr>
        <p:spPr bwMode="auto">
          <a:xfrm>
            <a:off x="5311775" y="4244975"/>
            <a:ext cx="26193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485" tIns="63757" rIns="127485" bIns="63757">
            <a:spAutoFit/>
          </a:bodyPr>
          <a:lstStyle/>
          <a:p>
            <a:pPr defTabSz="1276350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компрессорная станция;</a:t>
            </a:r>
          </a:p>
        </p:txBody>
      </p:sp>
      <p:sp>
        <p:nvSpPr>
          <p:cNvPr id="13398" name="Text Box 102"/>
          <p:cNvSpPr txBox="1">
            <a:spLocks noChangeArrowheads="1"/>
          </p:cNvSpPr>
          <p:nvPr/>
        </p:nvSpPr>
        <p:spPr bwMode="auto">
          <a:xfrm>
            <a:off x="5295900" y="4541838"/>
            <a:ext cx="262096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485" tIns="63757" rIns="127485" bIns="63757">
            <a:spAutoFit/>
          </a:bodyPr>
          <a:lstStyle/>
          <a:p>
            <a:pPr defTabSz="1276350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-хранилища газа, 2- млн.куб.м;</a:t>
            </a:r>
          </a:p>
        </p:txBody>
      </p:sp>
      <p:sp>
        <p:nvSpPr>
          <p:cNvPr id="13399" name="Овал 171"/>
          <p:cNvSpPr>
            <a:spLocks noChangeArrowheads="1"/>
          </p:cNvSpPr>
          <p:nvPr/>
        </p:nvSpPr>
        <p:spPr bwMode="auto">
          <a:xfrm>
            <a:off x="4953000" y="4943475"/>
            <a:ext cx="285750" cy="285750"/>
          </a:xfrm>
          <a:prstGeom prst="ellipse">
            <a:avLst/>
          </a:prstGeom>
          <a:solidFill>
            <a:schemeClr val="bg1">
              <a:alpha val="43137"/>
            </a:scheme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lIns="91385" tIns="45695" rIns="91385" bIns="45695" anchor="ctr"/>
          <a:lstStyle/>
          <a:p>
            <a:pPr algn="ctr" defTabSz="911225"/>
            <a:endParaRPr lang="ru-RU">
              <a:solidFill>
                <a:srgbClr val="FFFFFF"/>
              </a:solidFill>
              <a:latin typeface="Calibri" charset="-52"/>
            </a:endParaRPr>
          </a:p>
        </p:txBody>
      </p:sp>
      <p:sp>
        <p:nvSpPr>
          <p:cNvPr id="13400" name="Text Box 67"/>
          <p:cNvSpPr txBox="1">
            <a:spLocks noChangeArrowheads="1"/>
          </p:cNvSpPr>
          <p:nvPr/>
        </p:nvSpPr>
        <p:spPr bwMode="auto">
          <a:xfrm>
            <a:off x="5435600" y="4975225"/>
            <a:ext cx="31273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276350">
              <a:lnSpc>
                <a:spcPct val="70000"/>
              </a:lnSpc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места пересечений с преградами (мосты, автодороги, ж/д, водные объекты, овраги и т.д); </a:t>
            </a:r>
          </a:p>
          <a:p>
            <a:pPr defTabSz="1276350">
              <a:lnSpc>
                <a:spcPct val="70000"/>
              </a:lnSpc>
            </a:pPr>
            <a:endParaRPr lang="ru-RU" sz="11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01" name="Oval 63"/>
          <p:cNvSpPr>
            <a:spLocks noChangeArrowheads="1"/>
          </p:cNvSpPr>
          <p:nvPr/>
        </p:nvSpPr>
        <p:spPr bwMode="auto">
          <a:xfrm rot="-5400000">
            <a:off x="4951413" y="3851275"/>
            <a:ext cx="211138" cy="490537"/>
          </a:xfrm>
          <a:prstGeom prst="ellipse">
            <a:avLst/>
          </a:prstGeom>
          <a:solidFill>
            <a:srgbClr val="FFFF00">
              <a:alpha val="21176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vert="eaVert" wrap="none" lIns="91203" tIns="45604" rIns="91203" bIns="45604" anchor="ctr"/>
          <a:lstStyle/>
          <a:p>
            <a:pPr algn="ctr" defTabSz="911225"/>
            <a:endParaRPr lang="ru-RU" sz="2500">
              <a:latin typeface="Calibri" charset="-52"/>
              <a:cs typeface="Times New Roman" pitchFamily="18" charset="0"/>
            </a:endParaRPr>
          </a:p>
        </p:txBody>
      </p:sp>
      <p:sp>
        <p:nvSpPr>
          <p:cNvPr id="13402" name="Text Box 95"/>
          <p:cNvSpPr txBox="1">
            <a:spLocks noChangeArrowheads="1"/>
          </p:cNvSpPr>
          <p:nvPr/>
        </p:nvSpPr>
        <p:spPr bwMode="auto">
          <a:xfrm>
            <a:off x="5305425" y="3962400"/>
            <a:ext cx="3163888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485" tIns="63757" rIns="127485" bIns="63757">
            <a:spAutoFit/>
          </a:bodyPr>
          <a:lstStyle/>
          <a:p>
            <a:pPr defTabSz="1276350">
              <a:lnSpc>
                <a:spcPct val="7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зона возможного риска при аварии на газо-, нефтепроводе;</a:t>
            </a:r>
          </a:p>
        </p:txBody>
      </p:sp>
      <p:sp>
        <p:nvSpPr>
          <p:cNvPr id="13403" name="Полилиния 254"/>
          <p:cNvSpPr>
            <a:spLocks noChangeArrowheads="1"/>
          </p:cNvSpPr>
          <p:nvPr/>
        </p:nvSpPr>
        <p:spPr bwMode="auto">
          <a:xfrm>
            <a:off x="5006975" y="5326063"/>
            <a:ext cx="252413" cy="173037"/>
          </a:xfrm>
          <a:custGeom>
            <a:avLst/>
            <a:gdLst>
              <a:gd name="T0" fmla="*/ 5708 w 353730"/>
              <a:gd name="T1" fmla="*/ 16483 h 241429"/>
              <a:gd name="T2" fmla="*/ 2586 w 353730"/>
              <a:gd name="T3" fmla="*/ 15354 h 241429"/>
              <a:gd name="T4" fmla="*/ 3626 w 353730"/>
              <a:gd name="T5" fmla="*/ 8577 h 241429"/>
              <a:gd name="T6" fmla="*/ 7789 w 353730"/>
              <a:gd name="T7" fmla="*/ 1800 h 241429"/>
              <a:gd name="T8" fmla="*/ 9872 w 353730"/>
              <a:gd name="T9" fmla="*/ 5188 h 241429"/>
              <a:gd name="T10" fmla="*/ 12994 w 353730"/>
              <a:gd name="T11" fmla="*/ 6318 h 241429"/>
              <a:gd name="T12" fmla="*/ 20281 w 353730"/>
              <a:gd name="T13" fmla="*/ 7448 h 241429"/>
              <a:gd name="T14" fmla="*/ 18198 w 353730"/>
              <a:gd name="T15" fmla="*/ 14224 h 241429"/>
              <a:gd name="T16" fmla="*/ 24444 w 353730"/>
              <a:gd name="T17" fmla="*/ 16483 h 241429"/>
              <a:gd name="T18" fmla="*/ 11953 w 353730"/>
              <a:gd name="T19" fmla="*/ 19872 h 241429"/>
              <a:gd name="T20" fmla="*/ 9872 w 353730"/>
              <a:gd name="T21" fmla="*/ 23260 h 241429"/>
              <a:gd name="T22" fmla="*/ 6749 w 353730"/>
              <a:gd name="T23" fmla="*/ 22130 h 241429"/>
              <a:gd name="T24" fmla="*/ 5708 w 353730"/>
              <a:gd name="T25" fmla="*/ 16483 h 2414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3730"/>
              <a:gd name="T40" fmla="*/ 0 h 241429"/>
              <a:gd name="T41" fmla="*/ 353730 w 353730"/>
              <a:gd name="T42" fmla="*/ 241429 h 24142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3730" h="241429">
                <a:moveTo>
                  <a:pt x="64290" y="171091"/>
                </a:moveTo>
                <a:cubicBezTo>
                  <a:pt x="56475" y="159368"/>
                  <a:pt x="37859" y="168106"/>
                  <a:pt x="29121" y="159368"/>
                </a:cubicBezTo>
                <a:cubicBezTo>
                  <a:pt x="0" y="130246"/>
                  <a:pt x="25300" y="112345"/>
                  <a:pt x="40844" y="89029"/>
                </a:cubicBezTo>
                <a:cubicBezTo>
                  <a:pt x="43150" y="77499"/>
                  <a:pt x="41007" y="0"/>
                  <a:pt x="87736" y="18691"/>
                </a:cubicBezTo>
                <a:cubicBezTo>
                  <a:pt x="100818" y="23924"/>
                  <a:pt x="100180" y="45058"/>
                  <a:pt x="111182" y="53860"/>
                </a:cubicBezTo>
                <a:cubicBezTo>
                  <a:pt x="120831" y="61579"/>
                  <a:pt x="134234" y="63160"/>
                  <a:pt x="146351" y="65583"/>
                </a:cubicBezTo>
                <a:cubicBezTo>
                  <a:pt x="173446" y="71002"/>
                  <a:pt x="201059" y="73398"/>
                  <a:pt x="228413" y="77306"/>
                </a:cubicBezTo>
                <a:cubicBezTo>
                  <a:pt x="220598" y="100752"/>
                  <a:pt x="181521" y="139828"/>
                  <a:pt x="204967" y="147644"/>
                </a:cubicBezTo>
                <a:lnTo>
                  <a:pt x="275305" y="171091"/>
                </a:lnTo>
                <a:cubicBezTo>
                  <a:pt x="171040" y="240601"/>
                  <a:pt x="353730" y="126587"/>
                  <a:pt x="134628" y="206260"/>
                </a:cubicBezTo>
                <a:cubicBezTo>
                  <a:pt x="121387" y="211075"/>
                  <a:pt x="118997" y="229706"/>
                  <a:pt x="111182" y="241429"/>
                </a:cubicBezTo>
                <a:cubicBezTo>
                  <a:pt x="99459" y="237521"/>
                  <a:pt x="82868" y="239988"/>
                  <a:pt x="76013" y="229706"/>
                </a:cubicBezTo>
                <a:cubicBezTo>
                  <a:pt x="64960" y="213127"/>
                  <a:pt x="72105" y="182814"/>
                  <a:pt x="64290" y="171091"/>
                </a:cubicBezTo>
                <a:close/>
              </a:path>
            </a:pathLst>
          </a:cu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91385" tIns="45695" rIns="91385" bIns="45695" anchor="ctr"/>
          <a:lstStyle/>
          <a:p>
            <a:endParaRPr lang="ru-RU"/>
          </a:p>
        </p:txBody>
      </p:sp>
      <p:sp>
        <p:nvSpPr>
          <p:cNvPr id="13404" name="Полилиния 255"/>
          <p:cNvSpPr>
            <a:spLocks noChangeArrowheads="1"/>
          </p:cNvSpPr>
          <p:nvPr/>
        </p:nvSpPr>
        <p:spPr bwMode="auto">
          <a:xfrm>
            <a:off x="5006975" y="5554663"/>
            <a:ext cx="252413" cy="171450"/>
          </a:xfrm>
          <a:custGeom>
            <a:avLst/>
            <a:gdLst>
              <a:gd name="T0" fmla="*/ 5708 w 353730"/>
              <a:gd name="T1" fmla="*/ 15454 h 241429"/>
              <a:gd name="T2" fmla="*/ 2586 w 353730"/>
              <a:gd name="T3" fmla="*/ 14395 h 241429"/>
              <a:gd name="T4" fmla="*/ 3626 w 353730"/>
              <a:gd name="T5" fmla="*/ 8042 h 241429"/>
              <a:gd name="T6" fmla="*/ 7789 w 353730"/>
              <a:gd name="T7" fmla="*/ 1689 h 241429"/>
              <a:gd name="T8" fmla="*/ 9872 w 353730"/>
              <a:gd name="T9" fmla="*/ 4864 h 241429"/>
              <a:gd name="T10" fmla="*/ 12994 w 353730"/>
              <a:gd name="T11" fmla="*/ 5923 h 241429"/>
              <a:gd name="T12" fmla="*/ 20281 w 353730"/>
              <a:gd name="T13" fmla="*/ 6983 h 241429"/>
              <a:gd name="T14" fmla="*/ 18198 w 353730"/>
              <a:gd name="T15" fmla="*/ 13336 h 241429"/>
              <a:gd name="T16" fmla="*/ 24444 w 353730"/>
              <a:gd name="T17" fmla="*/ 15454 h 241429"/>
              <a:gd name="T18" fmla="*/ 11953 w 353730"/>
              <a:gd name="T19" fmla="*/ 18630 h 241429"/>
              <a:gd name="T20" fmla="*/ 9872 w 353730"/>
              <a:gd name="T21" fmla="*/ 21806 h 241429"/>
              <a:gd name="T22" fmla="*/ 6749 w 353730"/>
              <a:gd name="T23" fmla="*/ 20748 h 241429"/>
              <a:gd name="T24" fmla="*/ 5708 w 353730"/>
              <a:gd name="T25" fmla="*/ 15454 h 2414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3730"/>
              <a:gd name="T40" fmla="*/ 0 h 241429"/>
              <a:gd name="T41" fmla="*/ 353730 w 353730"/>
              <a:gd name="T42" fmla="*/ 241429 h 24142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3730" h="241429">
                <a:moveTo>
                  <a:pt x="64290" y="171091"/>
                </a:moveTo>
                <a:cubicBezTo>
                  <a:pt x="56475" y="159368"/>
                  <a:pt x="37859" y="168106"/>
                  <a:pt x="29121" y="159368"/>
                </a:cubicBezTo>
                <a:cubicBezTo>
                  <a:pt x="0" y="130246"/>
                  <a:pt x="25300" y="112345"/>
                  <a:pt x="40844" y="89029"/>
                </a:cubicBezTo>
                <a:cubicBezTo>
                  <a:pt x="43150" y="77499"/>
                  <a:pt x="41007" y="0"/>
                  <a:pt x="87736" y="18691"/>
                </a:cubicBezTo>
                <a:cubicBezTo>
                  <a:pt x="100818" y="23924"/>
                  <a:pt x="100180" y="45058"/>
                  <a:pt x="111182" y="53860"/>
                </a:cubicBezTo>
                <a:cubicBezTo>
                  <a:pt x="120831" y="61579"/>
                  <a:pt x="134234" y="63160"/>
                  <a:pt x="146351" y="65583"/>
                </a:cubicBezTo>
                <a:cubicBezTo>
                  <a:pt x="173446" y="71002"/>
                  <a:pt x="201059" y="73398"/>
                  <a:pt x="228413" y="77306"/>
                </a:cubicBezTo>
                <a:cubicBezTo>
                  <a:pt x="220598" y="100752"/>
                  <a:pt x="181521" y="139828"/>
                  <a:pt x="204967" y="147644"/>
                </a:cubicBezTo>
                <a:lnTo>
                  <a:pt x="275305" y="171091"/>
                </a:lnTo>
                <a:cubicBezTo>
                  <a:pt x="171040" y="240601"/>
                  <a:pt x="353730" y="126587"/>
                  <a:pt x="134628" y="206260"/>
                </a:cubicBezTo>
                <a:cubicBezTo>
                  <a:pt x="121387" y="211075"/>
                  <a:pt x="118997" y="229706"/>
                  <a:pt x="111182" y="241429"/>
                </a:cubicBezTo>
                <a:cubicBezTo>
                  <a:pt x="99459" y="237521"/>
                  <a:pt x="82868" y="239988"/>
                  <a:pt x="76013" y="229706"/>
                </a:cubicBezTo>
                <a:cubicBezTo>
                  <a:pt x="64960" y="213127"/>
                  <a:pt x="72105" y="182814"/>
                  <a:pt x="64290" y="171091"/>
                </a:cubicBezTo>
                <a:close/>
              </a:path>
            </a:pathLst>
          </a:custGeom>
          <a:noFill/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lIns="91385" tIns="45695" rIns="91385" bIns="45695" anchor="ctr"/>
          <a:lstStyle/>
          <a:p>
            <a:endParaRPr lang="ru-RU"/>
          </a:p>
        </p:txBody>
      </p:sp>
      <p:sp>
        <p:nvSpPr>
          <p:cNvPr id="13405" name="Полилиния 256"/>
          <p:cNvSpPr>
            <a:spLocks noChangeArrowheads="1"/>
          </p:cNvSpPr>
          <p:nvPr/>
        </p:nvSpPr>
        <p:spPr bwMode="auto">
          <a:xfrm>
            <a:off x="5006975" y="5768975"/>
            <a:ext cx="252413" cy="173038"/>
          </a:xfrm>
          <a:custGeom>
            <a:avLst/>
            <a:gdLst>
              <a:gd name="T0" fmla="*/ 5708 w 353730"/>
              <a:gd name="T1" fmla="*/ 16484 h 241429"/>
              <a:gd name="T2" fmla="*/ 2586 w 353730"/>
              <a:gd name="T3" fmla="*/ 15354 h 241429"/>
              <a:gd name="T4" fmla="*/ 3626 w 353730"/>
              <a:gd name="T5" fmla="*/ 8578 h 241429"/>
              <a:gd name="T6" fmla="*/ 7789 w 353730"/>
              <a:gd name="T7" fmla="*/ 1800 h 241429"/>
              <a:gd name="T8" fmla="*/ 9872 w 353730"/>
              <a:gd name="T9" fmla="*/ 5189 h 241429"/>
              <a:gd name="T10" fmla="*/ 12994 w 353730"/>
              <a:gd name="T11" fmla="*/ 6319 h 241429"/>
              <a:gd name="T12" fmla="*/ 20281 w 353730"/>
              <a:gd name="T13" fmla="*/ 7448 h 241429"/>
              <a:gd name="T14" fmla="*/ 18198 w 353730"/>
              <a:gd name="T15" fmla="*/ 14225 h 241429"/>
              <a:gd name="T16" fmla="*/ 24444 w 353730"/>
              <a:gd name="T17" fmla="*/ 16484 h 241429"/>
              <a:gd name="T18" fmla="*/ 11953 w 353730"/>
              <a:gd name="T19" fmla="*/ 19872 h 241429"/>
              <a:gd name="T20" fmla="*/ 9872 w 353730"/>
              <a:gd name="T21" fmla="*/ 23260 h 241429"/>
              <a:gd name="T22" fmla="*/ 6749 w 353730"/>
              <a:gd name="T23" fmla="*/ 22131 h 241429"/>
              <a:gd name="T24" fmla="*/ 5708 w 353730"/>
              <a:gd name="T25" fmla="*/ 16484 h 2414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3730"/>
              <a:gd name="T40" fmla="*/ 0 h 241429"/>
              <a:gd name="T41" fmla="*/ 353730 w 353730"/>
              <a:gd name="T42" fmla="*/ 241429 h 24142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3730" h="241429">
                <a:moveTo>
                  <a:pt x="64290" y="171091"/>
                </a:moveTo>
                <a:cubicBezTo>
                  <a:pt x="56475" y="159368"/>
                  <a:pt x="37859" y="168106"/>
                  <a:pt x="29121" y="159368"/>
                </a:cubicBezTo>
                <a:cubicBezTo>
                  <a:pt x="0" y="130246"/>
                  <a:pt x="25300" y="112345"/>
                  <a:pt x="40844" y="89029"/>
                </a:cubicBezTo>
                <a:cubicBezTo>
                  <a:pt x="43150" y="77499"/>
                  <a:pt x="41007" y="0"/>
                  <a:pt x="87736" y="18691"/>
                </a:cubicBezTo>
                <a:cubicBezTo>
                  <a:pt x="100818" y="23924"/>
                  <a:pt x="100180" y="45058"/>
                  <a:pt x="111182" y="53860"/>
                </a:cubicBezTo>
                <a:cubicBezTo>
                  <a:pt x="120831" y="61579"/>
                  <a:pt x="134234" y="63160"/>
                  <a:pt x="146351" y="65583"/>
                </a:cubicBezTo>
                <a:cubicBezTo>
                  <a:pt x="173446" y="71002"/>
                  <a:pt x="201059" y="73398"/>
                  <a:pt x="228413" y="77306"/>
                </a:cubicBezTo>
                <a:cubicBezTo>
                  <a:pt x="220598" y="100752"/>
                  <a:pt x="181521" y="139828"/>
                  <a:pt x="204967" y="147644"/>
                </a:cubicBezTo>
                <a:lnTo>
                  <a:pt x="275305" y="171091"/>
                </a:lnTo>
                <a:cubicBezTo>
                  <a:pt x="171040" y="240601"/>
                  <a:pt x="353730" y="126587"/>
                  <a:pt x="134628" y="206260"/>
                </a:cubicBezTo>
                <a:cubicBezTo>
                  <a:pt x="121387" y="211075"/>
                  <a:pt x="118997" y="229706"/>
                  <a:pt x="111182" y="241429"/>
                </a:cubicBezTo>
                <a:cubicBezTo>
                  <a:pt x="99459" y="237521"/>
                  <a:pt x="82868" y="239988"/>
                  <a:pt x="76013" y="229706"/>
                </a:cubicBezTo>
                <a:cubicBezTo>
                  <a:pt x="64960" y="213127"/>
                  <a:pt x="72105" y="182814"/>
                  <a:pt x="64290" y="171091"/>
                </a:cubicBezTo>
                <a:close/>
              </a:path>
            </a:pathLst>
          </a:custGeom>
          <a:noFill/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lIns="91385" tIns="45695" rIns="91385" bIns="45695" anchor="ctr"/>
          <a:lstStyle/>
          <a:p>
            <a:endParaRPr lang="ru-RU"/>
          </a:p>
        </p:txBody>
      </p:sp>
      <p:sp>
        <p:nvSpPr>
          <p:cNvPr id="13406" name="Text Box 101"/>
          <p:cNvSpPr txBox="1">
            <a:spLocks noChangeArrowheads="1"/>
          </p:cNvSpPr>
          <p:nvPr/>
        </p:nvSpPr>
        <p:spPr bwMode="auto">
          <a:xfrm>
            <a:off x="5300663" y="5257800"/>
            <a:ext cx="26193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485" tIns="63757" rIns="127485" bIns="63757">
            <a:spAutoFit/>
          </a:bodyPr>
          <a:lstStyle/>
          <a:p>
            <a:pPr defTabSz="1276350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критический уровень подтопления;</a:t>
            </a:r>
          </a:p>
        </p:txBody>
      </p:sp>
      <p:sp>
        <p:nvSpPr>
          <p:cNvPr id="13407" name="Text Box 101"/>
          <p:cNvSpPr txBox="1">
            <a:spLocks noChangeArrowheads="1"/>
          </p:cNvSpPr>
          <p:nvPr/>
        </p:nvSpPr>
        <p:spPr bwMode="auto">
          <a:xfrm>
            <a:off x="5300663" y="5459413"/>
            <a:ext cx="26193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485" tIns="63757" rIns="127485" bIns="63757">
            <a:spAutoFit/>
          </a:bodyPr>
          <a:lstStyle/>
          <a:p>
            <a:pPr defTabSz="1276350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средний уровень подтопления;</a:t>
            </a:r>
          </a:p>
        </p:txBody>
      </p:sp>
      <p:sp>
        <p:nvSpPr>
          <p:cNvPr id="13408" name="Text Box 101"/>
          <p:cNvSpPr txBox="1">
            <a:spLocks noChangeArrowheads="1"/>
          </p:cNvSpPr>
          <p:nvPr/>
        </p:nvSpPr>
        <p:spPr bwMode="auto">
          <a:xfrm>
            <a:off x="5308600" y="5676900"/>
            <a:ext cx="27495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485" tIns="63757" rIns="127485" bIns="63757">
            <a:spAutoFit/>
          </a:bodyPr>
          <a:lstStyle/>
          <a:p>
            <a:pPr defTabSz="1276350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максимальный уровень подтопления;</a:t>
            </a:r>
          </a:p>
        </p:txBody>
      </p:sp>
      <p:sp>
        <p:nvSpPr>
          <p:cNvPr id="13409" name="Line 499"/>
          <p:cNvSpPr>
            <a:spLocks noChangeShapeType="1"/>
          </p:cNvSpPr>
          <p:nvPr/>
        </p:nvSpPr>
        <p:spPr bwMode="auto">
          <a:xfrm>
            <a:off x="4340225" y="6119813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91417" tIns="45709" rIns="91417" bIns="45709" anchor="ctr"/>
          <a:lstStyle/>
          <a:p>
            <a:endParaRPr lang="ru-RU"/>
          </a:p>
        </p:txBody>
      </p:sp>
      <p:sp>
        <p:nvSpPr>
          <p:cNvPr id="13410" name="Text Box 89"/>
          <p:cNvSpPr txBox="1">
            <a:spLocks noChangeArrowheads="1"/>
          </p:cNvSpPr>
          <p:nvPr/>
        </p:nvSpPr>
        <p:spPr bwMode="auto">
          <a:xfrm>
            <a:off x="5218113" y="5859463"/>
            <a:ext cx="300513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8398" tIns="89209" rIns="178398" bIns="89209">
            <a:spAutoFit/>
          </a:bodyPr>
          <a:lstStyle/>
          <a:p>
            <a:pPr algn="just" defTabSz="1787525">
              <a:lnSpc>
                <a:spcPct val="7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-  нефтебазы и другие объекты нефтяного комплекса. (нефтеналивные сатнции, мазутохранилища и др.);</a:t>
            </a:r>
          </a:p>
        </p:txBody>
      </p:sp>
      <p:grpSp>
        <p:nvGrpSpPr>
          <p:cNvPr id="13411" name="Группа 168"/>
          <p:cNvGrpSpPr>
            <a:grpSpLocks/>
          </p:cNvGrpSpPr>
          <p:nvPr/>
        </p:nvGrpSpPr>
        <p:grpSpPr bwMode="auto">
          <a:xfrm rot="-4345915">
            <a:off x="773113" y="6427788"/>
            <a:ext cx="142875" cy="428625"/>
            <a:chOff x="5857884" y="3714752"/>
            <a:chExt cx="142876" cy="428628"/>
          </a:xfrm>
        </p:grpSpPr>
        <p:sp>
          <p:nvSpPr>
            <p:cNvPr id="13455" name="Овал 169"/>
            <p:cNvSpPr>
              <a:spLocks noChangeArrowheads="1"/>
            </p:cNvSpPr>
            <p:nvPr/>
          </p:nvSpPr>
          <p:spPr bwMode="auto">
            <a:xfrm>
              <a:off x="5857884" y="3857628"/>
              <a:ext cx="142876" cy="142876"/>
            </a:xfrm>
            <a:prstGeom prst="ellipse">
              <a:avLst/>
            </a:prstGeom>
            <a:solidFill>
              <a:schemeClr val="tx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eaVert" lIns="91407" tIns="45705" rIns="91407" bIns="45705" anchor="ctr"/>
            <a:lstStyle/>
            <a:p>
              <a:pPr algn="ctr" defTabSz="911225"/>
              <a:endParaRPr lang="ru-RU" sz="11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8" name="Прямая соединительная линия 177"/>
            <p:cNvCxnSpPr/>
            <p:nvPr/>
          </p:nvCxnSpPr>
          <p:spPr>
            <a:xfrm rot="16200000" flipH="1">
              <a:off x="5715008" y="3857628"/>
              <a:ext cx="428628" cy="142876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12" name="Group 1225"/>
          <p:cNvGrpSpPr>
            <a:grpSpLocks/>
          </p:cNvGrpSpPr>
          <p:nvPr/>
        </p:nvGrpSpPr>
        <p:grpSpPr bwMode="auto">
          <a:xfrm>
            <a:off x="5013325" y="5978525"/>
            <a:ext cx="222250" cy="288925"/>
            <a:chOff x="783" y="2063"/>
            <a:chExt cx="479" cy="307"/>
          </a:xfrm>
        </p:grpSpPr>
        <p:sp>
          <p:nvSpPr>
            <p:cNvPr id="13430" name="Line 1226"/>
            <p:cNvSpPr>
              <a:spLocks noChangeShapeType="1"/>
            </p:cNvSpPr>
            <p:nvPr/>
          </p:nvSpPr>
          <p:spPr bwMode="auto">
            <a:xfrm flipV="1">
              <a:off x="1079" y="2123"/>
              <a:ext cx="1" cy="6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3431" name="Group 1227"/>
            <p:cNvGrpSpPr>
              <a:grpSpLocks/>
            </p:cNvGrpSpPr>
            <p:nvPr/>
          </p:nvGrpSpPr>
          <p:grpSpPr bwMode="auto">
            <a:xfrm>
              <a:off x="783" y="2107"/>
              <a:ext cx="182" cy="265"/>
              <a:chOff x="-1" y="0"/>
              <a:chExt cx="19999" cy="19996"/>
            </a:xfrm>
          </p:grpSpPr>
          <p:grpSp>
            <p:nvGrpSpPr>
              <p:cNvPr id="13448" name="Group 1228"/>
              <p:cNvGrpSpPr>
                <a:grpSpLocks/>
              </p:cNvGrpSpPr>
              <p:nvPr/>
            </p:nvGrpSpPr>
            <p:grpSpPr bwMode="auto">
              <a:xfrm>
                <a:off x="4988" y="0"/>
                <a:ext cx="10021" cy="3399"/>
                <a:chOff x="0" y="0"/>
                <a:chExt cx="19994" cy="20006"/>
              </a:xfrm>
            </p:grpSpPr>
            <p:sp>
              <p:nvSpPr>
                <p:cNvPr id="13453" name="Arc 1229"/>
                <p:cNvSpPr>
                  <a:spLocks/>
                </p:cNvSpPr>
                <p:nvPr/>
              </p:nvSpPr>
              <p:spPr bwMode="auto">
                <a:xfrm flipH="1">
                  <a:off x="0" y="177"/>
                  <a:ext cx="10040" cy="198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1398 h 21600"/>
                    <a:gd name="T4" fmla="*/ 0 w 21600"/>
                    <a:gd name="T5" fmla="*/ 1398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91407" tIns="45705" rIns="91407" bIns="45705"/>
                <a:lstStyle/>
                <a:p>
                  <a:endParaRPr lang="ru-RU"/>
                </a:p>
              </p:txBody>
            </p:sp>
            <p:sp>
              <p:nvSpPr>
                <p:cNvPr id="13454" name="Arc 1230"/>
                <p:cNvSpPr>
                  <a:spLocks/>
                </p:cNvSpPr>
                <p:nvPr/>
              </p:nvSpPr>
              <p:spPr bwMode="auto">
                <a:xfrm>
                  <a:off x="9954" y="0"/>
                  <a:ext cx="10040" cy="198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1398 h 21600"/>
                    <a:gd name="T4" fmla="*/ 0 w 21600"/>
                    <a:gd name="T5" fmla="*/ 1398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91407" tIns="45705" rIns="91407" bIns="45705"/>
                <a:lstStyle/>
                <a:p>
                  <a:endParaRPr lang="ru-RU"/>
                </a:p>
              </p:txBody>
            </p:sp>
          </p:grpSp>
          <p:sp>
            <p:nvSpPr>
              <p:cNvPr id="13449" name="Line 1231"/>
              <p:cNvSpPr>
                <a:spLocks noChangeShapeType="1"/>
              </p:cNvSpPr>
              <p:nvPr/>
            </p:nvSpPr>
            <p:spPr bwMode="auto">
              <a:xfrm>
                <a:off x="4988" y="3308"/>
                <a:ext cx="43" cy="1668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50" name="Line 1232"/>
              <p:cNvSpPr>
                <a:spLocks noChangeShapeType="1"/>
              </p:cNvSpPr>
              <p:nvPr/>
            </p:nvSpPr>
            <p:spPr bwMode="auto">
              <a:xfrm>
                <a:off x="14966" y="3307"/>
                <a:ext cx="43" cy="1668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51" name="Line 1233"/>
              <p:cNvSpPr>
                <a:spLocks noChangeShapeType="1"/>
              </p:cNvSpPr>
              <p:nvPr/>
            </p:nvSpPr>
            <p:spPr bwMode="auto">
              <a:xfrm>
                <a:off x="-1" y="6645"/>
                <a:ext cx="19999" cy="3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52" name="Line 1234"/>
              <p:cNvSpPr>
                <a:spLocks noChangeShapeType="1"/>
              </p:cNvSpPr>
              <p:nvPr/>
            </p:nvSpPr>
            <p:spPr bwMode="auto">
              <a:xfrm>
                <a:off x="-1" y="11652"/>
                <a:ext cx="19999" cy="2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432" name="Group 1235"/>
            <p:cNvGrpSpPr>
              <a:grpSpLocks/>
            </p:cNvGrpSpPr>
            <p:nvPr/>
          </p:nvGrpSpPr>
          <p:grpSpPr bwMode="auto">
            <a:xfrm>
              <a:off x="988" y="2172"/>
              <a:ext cx="184" cy="199"/>
              <a:chOff x="-1" y="0"/>
              <a:chExt cx="20003" cy="20002"/>
            </a:xfrm>
          </p:grpSpPr>
          <p:grpSp>
            <p:nvGrpSpPr>
              <p:cNvPr id="13441" name="Group 1236"/>
              <p:cNvGrpSpPr>
                <a:grpSpLocks/>
              </p:cNvGrpSpPr>
              <p:nvPr/>
            </p:nvGrpSpPr>
            <p:grpSpPr bwMode="auto">
              <a:xfrm>
                <a:off x="4989" y="0"/>
                <a:ext cx="10023" cy="4525"/>
                <a:chOff x="0" y="0"/>
                <a:chExt cx="20002" cy="20000"/>
              </a:xfrm>
            </p:grpSpPr>
            <p:sp>
              <p:nvSpPr>
                <p:cNvPr id="13446" name="Arc 1237"/>
                <p:cNvSpPr>
                  <a:spLocks/>
                </p:cNvSpPr>
                <p:nvPr/>
              </p:nvSpPr>
              <p:spPr bwMode="auto">
                <a:xfrm flipH="1">
                  <a:off x="0" y="172"/>
                  <a:ext cx="10044" cy="1982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1396 h 21600"/>
                    <a:gd name="T4" fmla="*/ 0 w 21600"/>
                    <a:gd name="T5" fmla="*/ 1396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91407" tIns="45705" rIns="91407" bIns="45705"/>
                <a:lstStyle/>
                <a:p>
                  <a:endParaRPr lang="ru-RU"/>
                </a:p>
              </p:txBody>
            </p:sp>
            <p:sp>
              <p:nvSpPr>
                <p:cNvPr id="13447" name="Arc 1238"/>
                <p:cNvSpPr>
                  <a:spLocks/>
                </p:cNvSpPr>
                <p:nvPr/>
              </p:nvSpPr>
              <p:spPr bwMode="auto">
                <a:xfrm>
                  <a:off x="9958" y="0"/>
                  <a:ext cx="10044" cy="1982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1384 h 21600"/>
                    <a:gd name="T4" fmla="*/ 0 w 21600"/>
                    <a:gd name="T5" fmla="*/ 138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91407" tIns="45705" rIns="91407" bIns="45705"/>
                <a:lstStyle/>
                <a:p>
                  <a:endParaRPr lang="ru-RU"/>
                </a:p>
              </p:txBody>
            </p:sp>
          </p:grpSp>
          <p:sp>
            <p:nvSpPr>
              <p:cNvPr id="13442" name="Line 1239"/>
              <p:cNvSpPr>
                <a:spLocks noChangeShapeType="1"/>
              </p:cNvSpPr>
              <p:nvPr/>
            </p:nvSpPr>
            <p:spPr bwMode="auto">
              <a:xfrm>
                <a:off x="498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3" name="Line 1240"/>
              <p:cNvSpPr>
                <a:spLocks noChangeShapeType="1"/>
              </p:cNvSpPr>
              <p:nvPr/>
            </p:nvSpPr>
            <p:spPr bwMode="auto">
              <a:xfrm>
                <a:off x="1496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4" name="Line 1241"/>
              <p:cNvSpPr>
                <a:spLocks noChangeShapeType="1"/>
              </p:cNvSpPr>
              <p:nvPr/>
            </p:nvSpPr>
            <p:spPr bwMode="auto">
              <a:xfrm>
                <a:off x="-1" y="8890"/>
                <a:ext cx="20003" cy="3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5" name="Line 1242"/>
              <p:cNvSpPr>
                <a:spLocks noChangeShapeType="1"/>
              </p:cNvSpPr>
              <p:nvPr/>
            </p:nvSpPr>
            <p:spPr bwMode="auto">
              <a:xfrm>
                <a:off x="-1" y="15516"/>
                <a:ext cx="20003" cy="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433" name="Line 1243"/>
            <p:cNvSpPr>
              <a:spLocks noChangeShapeType="1"/>
            </p:cNvSpPr>
            <p:nvPr/>
          </p:nvSpPr>
          <p:spPr bwMode="auto">
            <a:xfrm>
              <a:off x="793" y="2370"/>
              <a:ext cx="42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34" name="Arc 1244"/>
            <p:cNvSpPr>
              <a:spLocks/>
            </p:cNvSpPr>
            <p:nvPr/>
          </p:nvSpPr>
          <p:spPr bwMode="auto">
            <a:xfrm flipV="1">
              <a:off x="1216" y="2326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rot="10800000" lIns="91407" tIns="45705" rIns="91407" bIns="45705"/>
            <a:lstStyle/>
            <a:p>
              <a:endParaRPr lang="ru-RU"/>
            </a:p>
          </p:txBody>
        </p:sp>
        <p:sp>
          <p:nvSpPr>
            <p:cNvPr id="13435" name="Arc 1245"/>
            <p:cNvSpPr>
              <a:spLocks/>
            </p:cNvSpPr>
            <p:nvPr/>
          </p:nvSpPr>
          <p:spPr bwMode="auto">
            <a:xfrm>
              <a:off x="1216" y="2129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91407" tIns="45705" rIns="91407" bIns="45705"/>
            <a:lstStyle/>
            <a:p>
              <a:endParaRPr lang="ru-RU"/>
            </a:p>
          </p:txBody>
        </p:sp>
        <p:sp>
          <p:nvSpPr>
            <p:cNvPr id="13436" name="Arc 1246"/>
            <p:cNvSpPr>
              <a:spLocks/>
            </p:cNvSpPr>
            <p:nvPr/>
          </p:nvSpPr>
          <p:spPr bwMode="auto">
            <a:xfrm flipH="1">
              <a:off x="874" y="2063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91407" tIns="45705" rIns="91407" bIns="45705"/>
            <a:lstStyle/>
            <a:p>
              <a:endParaRPr lang="ru-RU"/>
            </a:p>
          </p:txBody>
        </p:sp>
        <p:sp>
          <p:nvSpPr>
            <p:cNvPr id="13437" name="Line 1247"/>
            <p:cNvSpPr>
              <a:spLocks noChangeShapeType="1"/>
            </p:cNvSpPr>
            <p:nvPr/>
          </p:nvSpPr>
          <p:spPr bwMode="auto">
            <a:xfrm flipV="1">
              <a:off x="1262" y="2172"/>
              <a:ext cx="0" cy="1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38" name="Line 1248"/>
            <p:cNvSpPr>
              <a:spLocks noChangeShapeType="1"/>
            </p:cNvSpPr>
            <p:nvPr/>
          </p:nvSpPr>
          <p:spPr bwMode="auto">
            <a:xfrm flipH="1">
              <a:off x="884" y="2063"/>
              <a:ext cx="1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39" name="Arc 1249"/>
            <p:cNvSpPr>
              <a:spLocks/>
            </p:cNvSpPr>
            <p:nvPr/>
          </p:nvSpPr>
          <p:spPr bwMode="auto">
            <a:xfrm>
              <a:off x="1033" y="2063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91407" tIns="45705" rIns="91407" bIns="45705"/>
            <a:lstStyle/>
            <a:p>
              <a:endParaRPr lang="ru-RU"/>
            </a:p>
          </p:txBody>
        </p:sp>
        <p:sp>
          <p:nvSpPr>
            <p:cNvPr id="13440" name="Line 1250"/>
            <p:cNvSpPr>
              <a:spLocks noChangeShapeType="1"/>
            </p:cNvSpPr>
            <p:nvPr/>
          </p:nvSpPr>
          <p:spPr bwMode="auto">
            <a:xfrm flipH="1">
              <a:off x="1079" y="2129"/>
              <a:ext cx="13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413" name="Group 1873"/>
          <p:cNvGrpSpPr>
            <a:grpSpLocks/>
          </p:cNvGrpSpPr>
          <p:nvPr/>
        </p:nvGrpSpPr>
        <p:grpSpPr bwMode="auto">
          <a:xfrm rot="-1334384">
            <a:off x="4994275" y="6332538"/>
            <a:ext cx="290513" cy="288925"/>
            <a:chOff x="258" y="12222"/>
            <a:chExt cx="457" cy="457"/>
          </a:xfrm>
        </p:grpSpPr>
        <p:sp>
          <p:nvSpPr>
            <p:cNvPr id="13423" name="Oval 1874"/>
            <p:cNvSpPr>
              <a:spLocks noChangeArrowheads="1"/>
            </p:cNvSpPr>
            <p:nvPr/>
          </p:nvSpPr>
          <p:spPr bwMode="auto">
            <a:xfrm>
              <a:off x="258" y="12222"/>
              <a:ext cx="457" cy="457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91407" tIns="45705" rIns="91407" bIns="45705"/>
            <a:lstStyle/>
            <a:p>
              <a:pPr defTabSz="911225"/>
              <a:endParaRPr lang="ru-RU" sz="11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3424" name="Group 1875"/>
            <p:cNvGrpSpPr>
              <a:grpSpLocks/>
            </p:cNvGrpSpPr>
            <p:nvPr/>
          </p:nvGrpSpPr>
          <p:grpSpPr bwMode="auto">
            <a:xfrm>
              <a:off x="276" y="12276"/>
              <a:ext cx="411" cy="343"/>
              <a:chOff x="0" y="0"/>
              <a:chExt cx="19999" cy="20000"/>
            </a:xfrm>
          </p:grpSpPr>
          <p:grpSp>
            <p:nvGrpSpPr>
              <p:cNvPr id="13425" name="Group 1876"/>
              <p:cNvGrpSpPr>
                <a:grpSpLocks/>
              </p:cNvGrpSpPr>
              <p:nvPr/>
            </p:nvGrpSpPr>
            <p:grpSpPr bwMode="auto">
              <a:xfrm>
                <a:off x="0" y="0"/>
                <a:ext cx="19999" cy="20000"/>
                <a:chOff x="0" y="0"/>
                <a:chExt cx="19999" cy="20000"/>
              </a:xfrm>
            </p:grpSpPr>
            <p:sp>
              <p:nvSpPr>
                <p:cNvPr id="13428" name="Freeform 1877"/>
                <p:cNvSpPr>
                  <a:spLocks/>
                </p:cNvSpPr>
                <p:nvPr/>
              </p:nvSpPr>
              <p:spPr bwMode="auto">
                <a:xfrm>
                  <a:off x="0" y="0"/>
                  <a:ext cx="10024" cy="20000"/>
                </a:xfrm>
                <a:custGeom>
                  <a:avLst/>
                  <a:gdLst>
                    <a:gd name="T0" fmla="*/ 1 w 20000"/>
                    <a:gd name="T1" fmla="*/ 0 h 20000"/>
                    <a:gd name="T2" fmla="*/ 1 w 20000"/>
                    <a:gd name="T3" fmla="*/ 9971 h 20000"/>
                    <a:gd name="T4" fmla="*/ 1 w 20000"/>
                    <a:gd name="T5" fmla="*/ 19942 h 20000"/>
                    <a:gd name="T6" fmla="*/ 1 w 20000"/>
                    <a:gd name="T7" fmla="*/ 19009 h 20000"/>
                    <a:gd name="T8" fmla="*/ 1 w 20000"/>
                    <a:gd name="T9" fmla="*/ 18542 h 20000"/>
                    <a:gd name="T10" fmla="*/ 1 w 20000"/>
                    <a:gd name="T11" fmla="*/ 18542 h 20000"/>
                    <a:gd name="T12" fmla="*/ 1 w 20000"/>
                    <a:gd name="T13" fmla="*/ 17668 h 20000"/>
                    <a:gd name="T14" fmla="*/ 1 w 20000"/>
                    <a:gd name="T15" fmla="*/ 17668 h 20000"/>
                    <a:gd name="T16" fmla="*/ 1 w 20000"/>
                    <a:gd name="T17" fmla="*/ 16793 h 20000"/>
                    <a:gd name="T18" fmla="*/ 0 w 20000"/>
                    <a:gd name="T19" fmla="*/ 16793 h 20000"/>
                    <a:gd name="T20" fmla="*/ 0 w 20000"/>
                    <a:gd name="T21" fmla="*/ 10262 h 20000"/>
                    <a:gd name="T22" fmla="*/ 1 w 20000"/>
                    <a:gd name="T23" fmla="*/ 10262 h 20000"/>
                    <a:gd name="T24" fmla="*/ 1 w 20000"/>
                    <a:gd name="T25" fmla="*/ 5423 h 20000"/>
                    <a:gd name="T26" fmla="*/ 1 w 20000"/>
                    <a:gd name="T27" fmla="*/ 5423 h 20000"/>
                    <a:gd name="T28" fmla="*/ 1 w 20000"/>
                    <a:gd name="T29" fmla="*/ 4548 h 20000"/>
                    <a:gd name="T30" fmla="*/ 1 w 20000"/>
                    <a:gd name="T31" fmla="*/ 4140 h 20000"/>
                    <a:gd name="T32" fmla="*/ 1 w 20000"/>
                    <a:gd name="T33" fmla="*/ 3673 h 20000"/>
                    <a:gd name="T34" fmla="*/ 1 w 20000"/>
                    <a:gd name="T35" fmla="*/ 3673 h 20000"/>
                    <a:gd name="T36" fmla="*/ 1 w 20000"/>
                    <a:gd name="T37" fmla="*/ 2799 h 20000"/>
                    <a:gd name="T38" fmla="*/ 1 w 20000"/>
                    <a:gd name="T39" fmla="*/ 2799 h 20000"/>
                    <a:gd name="T40" fmla="*/ 1 w 20000"/>
                    <a:gd name="T41" fmla="*/ 1516 h 20000"/>
                    <a:gd name="T42" fmla="*/ 1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3301" y="0"/>
                      </a:moveTo>
                      <a:lnTo>
                        <a:pt x="19903" y="9971"/>
                      </a:lnTo>
                      <a:lnTo>
                        <a:pt x="3301" y="19942"/>
                      </a:lnTo>
                      <a:lnTo>
                        <a:pt x="2913" y="19009"/>
                      </a:lnTo>
                      <a:lnTo>
                        <a:pt x="2913" y="18542"/>
                      </a:lnTo>
                      <a:lnTo>
                        <a:pt x="1456" y="18542"/>
                      </a:lnTo>
                      <a:lnTo>
                        <a:pt x="1456" y="17668"/>
                      </a:lnTo>
                      <a:lnTo>
                        <a:pt x="680" y="17668"/>
                      </a:lnTo>
                      <a:lnTo>
                        <a:pt x="680" y="16793"/>
                      </a:lnTo>
                      <a:lnTo>
                        <a:pt x="0" y="16793"/>
                      </a:lnTo>
                      <a:lnTo>
                        <a:pt x="0" y="10262"/>
                      </a:lnTo>
                      <a:lnTo>
                        <a:pt x="680" y="10262"/>
                      </a:lnTo>
                      <a:lnTo>
                        <a:pt x="680" y="5423"/>
                      </a:lnTo>
                      <a:lnTo>
                        <a:pt x="1456" y="5423"/>
                      </a:lnTo>
                      <a:lnTo>
                        <a:pt x="1456" y="4548"/>
                      </a:lnTo>
                      <a:lnTo>
                        <a:pt x="2136" y="4140"/>
                      </a:lnTo>
                      <a:lnTo>
                        <a:pt x="2136" y="3673"/>
                      </a:lnTo>
                      <a:lnTo>
                        <a:pt x="2913" y="3673"/>
                      </a:lnTo>
                      <a:lnTo>
                        <a:pt x="2913" y="2799"/>
                      </a:lnTo>
                      <a:lnTo>
                        <a:pt x="3592" y="2799"/>
                      </a:lnTo>
                      <a:lnTo>
                        <a:pt x="3592" y="1516"/>
                      </a:lnTo>
                      <a:lnTo>
                        <a:pt x="330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91407" tIns="45705" rIns="91407" bIns="45705"/>
                <a:lstStyle/>
                <a:p>
                  <a:endParaRPr lang="ru-RU"/>
                </a:p>
              </p:txBody>
            </p:sp>
            <p:sp>
              <p:nvSpPr>
                <p:cNvPr id="13429" name="Freeform 1878"/>
                <p:cNvSpPr>
                  <a:spLocks/>
                </p:cNvSpPr>
                <p:nvPr/>
              </p:nvSpPr>
              <p:spPr bwMode="auto">
                <a:xfrm>
                  <a:off x="9975" y="0"/>
                  <a:ext cx="10024" cy="20000"/>
                </a:xfrm>
                <a:custGeom>
                  <a:avLst/>
                  <a:gdLst>
                    <a:gd name="T0" fmla="*/ 1 w 20000"/>
                    <a:gd name="T1" fmla="*/ 0 h 20000"/>
                    <a:gd name="T2" fmla="*/ 0 w 20000"/>
                    <a:gd name="T3" fmla="*/ 9971 h 20000"/>
                    <a:gd name="T4" fmla="*/ 1 w 20000"/>
                    <a:gd name="T5" fmla="*/ 19942 h 20000"/>
                    <a:gd name="T6" fmla="*/ 1 w 20000"/>
                    <a:gd name="T7" fmla="*/ 19009 h 20000"/>
                    <a:gd name="T8" fmla="*/ 1 w 20000"/>
                    <a:gd name="T9" fmla="*/ 18542 h 20000"/>
                    <a:gd name="T10" fmla="*/ 1 w 20000"/>
                    <a:gd name="T11" fmla="*/ 18542 h 20000"/>
                    <a:gd name="T12" fmla="*/ 1 w 20000"/>
                    <a:gd name="T13" fmla="*/ 17668 h 20000"/>
                    <a:gd name="T14" fmla="*/ 1 w 20000"/>
                    <a:gd name="T15" fmla="*/ 17668 h 20000"/>
                    <a:gd name="T16" fmla="*/ 1 w 20000"/>
                    <a:gd name="T17" fmla="*/ 16793 h 20000"/>
                    <a:gd name="T18" fmla="*/ 1 w 20000"/>
                    <a:gd name="T19" fmla="*/ 16793 h 20000"/>
                    <a:gd name="T20" fmla="*/ 1 w 20000"/>
                    <a:gd name="T21" fmla="*/ 10262 h 20000"/>
                    <a:gd name="T22" fmla="*/ 1 w 20000"/>
                    <a:gd name="T23" fmla="*/ 10262 h 20000"/>
                    <a:gd name="T24" fmla="*/ 1 w 20000"/>
                    <a:gd name="T25" fmla="*/ 5423 h 20000"/>
                    <a:gd name="T26" fmla="*/ 1 w 20000"/>
                    <a:gd name="T27" fmla="*/ 5423 h 20000"/>
                    <a:gd name="T28" fmla="*/ 1 w 20000"/>
                    <a:gd name="T29" fmla="*/ 4548 h 20000"/>
                    <a:gd name="T30" fmla="*/ 1 w 20000"/>
                    <a:gd name="T31" fmla="*/ 4140 h 20000"/>
                    <a:gd name="T32" fmla="*/ 1 w 20000"/>
                    <a:gd name="T33" fmla="*/ 3673 h 20000"/>
                    <a:gd name="T34" fmla="*/ 1 w 20000"/>
                    <a:gd name="T35" fmla="*/ 3673 h 20000"/>
                    <a:gd name="T36" fmla="*/ 1 w 20000"/>
                    <a:gd name="T37" fmla="*/ 2799 h 20000"/>
                    <a:gd name="T38" fmla="*/ 1 w 20000"/>
                    <a:gd name="T39" fmla="*/ 2799 h 20000"/>
                    <a:gd name="T40" fmla="*/ 1 w 20000"/>
                    <a:gd name="T41" fmla="*/ 1516 h 20000"/>
                    <a:gd name="T42" fmla="*/ 1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16602" y="0"/>
                      </a:moveTo>
                      <a:lnTo>
                        <a:pt x="0" y="9971"/>
                      </a:lnTo>
                      <a:lnTo>
                        <a:pt x="16602" y="19942"/>
                      </a:lnTo>
                      <a:lnTo>
                        <a:pt x="16990" y="19009"/>
                      </a:lnTo>
                      <a:lnTo>
                        <a:pt x="16990" y="18542"/>
                      </a:lnTo>
                      <a:lnTo>
                        <a:pt x="18447" y="18542"/>
                      </a:lnTo>
                      <a:lnTo>
                        <a:pt x="18447" y="17668"/>
                      </a:lnTo>
                      <a:lnTo>
                        <a:pt x="19223" y="17668"/>
                      </a:lnTo>
                      <a:lnTo>
                        <a:pt x="19223" y="16793"/>
                      </a:lnTo>
                      <a:lnTo>
                        <a:pt x="19903" y="16793"/>
                      </a:lnTo>
                      <a:lnTo>
                        <a:pt x="19903" y="10262"/>
                      </a:lnTo>
                      <a:lnTo>
                        <a:pt x="19223" y="10262"/>
                      </a:lnTo>
                      <a:lnTo>
                        <a:pt x="19223" y="5423"/>
                      </a:lnTo>
                      <a:lnTo>
                        <a:pt x="18447" y="5423"/>
                      </a:lnTo>
                      <a:lnTo>
                        <a:pt x="18447" y="4548"/>
                      </a:lnTo>
                      <a:lnTo>
                        <a:pt x="17767" y="4140"/>
                      </a:lnTo>
                      <a:lnTo>
                        <a:pt x="17767" y="3673"/>
                      </a:lnTo>
                      <a:lnTo>
                        <a:pt x="16990" y="3673"/>
                      </a:lnTo>
                      <a:lnTo>
                        <a:pt x="16990" y="2799"/>
                      </a:lnTo>
                      <a:lnTo>
                        <a:pt x="16311" y="2799"/>
                      </a:lnTo>
                      <a:lnTo>
                        <a:pt x="16311" y="1516"/>
                      </a:lnTo>
                      <a:lnTo>
                        <a:pt x="1660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91407" tIns="45705" rIns="91407" bIns="45705"/>
                <a:lstStyle/>
                <a:p>
                  <a:endParaRPr lang="ru-RU"/>
                </a:p>
              </p:txBody>
            </p:sp>
          </p:grpSp>
          <p:sp>
            <p:nvSpPr>
              <p:cNvPr id="13426" name="Line 1879"/>
              <p:cNvSpPr>
                <a:spLocks noChangeShapeType="1"/>
              </p:cNvSpPr>
              <p:nvPr/>
            </p:nvSpPr>
            <p:spPr bwMode="auto">
              <a:xfrm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7" name="Line 1880"/>
              <p:cNvSpPr>
                <a:spLocks noChangeShapeType="1"/>
              </p:cNvSpPr>
              <p:nvPr/>
            </p:nvSpPr>
            <p:spPr bwMode="auto">
              <a:xfrm flipV="1"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3414" name="Text Box 89"/>
          <p:cNvSpPr txBox="1">
            <a:spLocks noChangeArrowheads="1"/>
          </p:cNvSpPr>
          <p:nvPr/>
        </p:nvSpPr>
        <p:spPr bwMode="auto">
          <a:xfrm>
            <a:off x="1033463" y="6486525"/>
            <a:ext cx="1281112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78398" tIns="89209" rIns="178398" bIns="89209">
            <a:spAutoFit/>
          </a:bodyPr>
          <a:lstStyle/>
          <a:p>
            <a:pPr defTabSz="1787525">
              <a:lnSpc>
                <a:spcPct val="8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- нефтепровод;</a:t>
            </a:r>
          </a:p>
        </p:txBody>
      </p:sp>
      <p:sp>
        <p:nvSpPr>
          <p:cNvPr id="13415" name="Text Box 89"/>
          <p:cNvSpPr txBox="1">
            <a:spLocks noChangeArrowheads="1"/>
          </p:cNvSpPr>
          <p:nvPr/>
        </p:nvSpPr>
        <p:spPr bwMode="auto">
          <a:xfrm>
            <a:off x="5235575" y="6335713"/>
            <a:ext cx="1884363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8398" tIns="89209" rIns="178398" bIns="89209">
            <a:spAutoFit/>
          </a:bodyPr>
          <a:lstStyle/>
          <a:p>
            <a:pPr defTabSz="1787525">
              <a:lnSpc>
                <a:spcPct val="8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-  насосные станции; </a:t>
            </a:r>
          </a:p>
        </p:txBody>
      </p:sp>
      <p:grpSp>
        <p:nvGrpSpPr>
          <p:cNvPr id="13416" name="Группа 231"/>
          <p:cNvGrpSpPr>
            <a:grpSpLocks/>
          </p:cNvGrpSpPr>
          <p:nvPr/>
        </p:nvGrpSpPr>
        <p:grpSpPr bwMode="auto">
          <a:xfrm>
            <a:off x="4843463" y="6654800"/>
            <a:ext cx="360362" cy="142875"/>
            <a:chOff x="6827094" y="5825222"/>
            <a:chExt cx="504000" cy="200060"/>
          </a:xfrm>
        </p:grpSpPr>
        <p:sp>
          <p:nvSpPr>
            <p:cNvPr id="13421" name="Овал 169"/>
            <p:cNvSpPr>
              <a:spLocks noChangeArrowheads="1"/>
            </p:cNvSpPr>
            <p:nvPr/>
          </p:nvSpPr>
          <p:spPr bwMode="auto">
            <a:xfrm rot="-4345915">
              <a:off x="7007458" y="5825250"/>
              <a:ext cx="200060" cy="200004"/>
            </a:xfrm>
            <a:prstGeom prst="ellipse">
              <a:avLst/>
            </a:prstGeom>
            <a:solidFill>
              <a:srgbClr val="FFFF00"/>
            </a:solidFill>
            <a:ln w="25400" algn="ctr">
              <a:solidFill>
                <a:srgbClr val="FFFF00"/>
              </a:solidFill>
              <a:round/>
              <a:headEnd/>
              <a:tailEnd/>
            </a:ln>
          </p:spPr>
          <p:txBody>
            <a:bodyPr rot="10800000" lIns="91385" tIns="45695" rIns="91385" bIns="45695" anchor="ctr"/>
            <a:lstStyle/>
            <a:p>
              <a:pPr algn="ctr" defTabSz="911225"/>
              <a:endParaRPr lang="ru-RU">
                <a:solidFill>
                  <a:srgbClr val="FFFFFF"/>
                </a:solidFill>
                <a:latin typeface="Calibri" charset="-52"/>
              </a:endParaRPr>
            </a:p>
          </p:txBody>
        </p:sp>
        <p:cxnSp>
          <p:nvCxnSpPr>
            <p:cNvPr id="13422" name="Прямая соединительная линия 170"/>
            <p:cNvCxnSpPr>
              <a:cxnSpLocks noChangeShapeType="1"/>
            </p:cNvCxnSpPr>
            <p:nvPr/>
          </p:nvCxnSpPr>
          <p:spPr bwMode="auto">
            <a:xfrm rot="11854085" flipH="1">
              <a:off x="6827094" y="5838990"/>
              <a:ext cx="504000" cy="142875"/>
            </a:xfrm>
            <a:prstGeom prst="line">
              <a:avLst/>
            </a:prstGeom>
            <a:noFill/>
            <a:ln w="34925" algn="ctr">
              <a:solidFill>
                <a:srgbClr val="FFFF00"/>
              </a:solidFill>
              <a:round/>
              <a:headEnd/>
              <a:tailEnd/>
            </a:ln>
          </p:spPr>
        </p:cxnSp>
      </p:grpSp>
      <p:grpSp>
        <p:nvGrpSpPr>
          <p:cNvPr id="13417" name="Группа 218"/>
          <p:cNvGrpSpPr>
            <a:grpSpLocks/>
          </p:cNvGrpSpPr>
          <p:nvPr/>
        </p:nvGrpSpPr>
        <p:grpSpPr bwMode="auto">
          <a:xfrm>
            <a:off x="825500" y="3811588"/>
            <a:ext cx="220663" cy="215900"/>
            <a:chOff x="-1121598" y="5086352"/>
            <a:chExt cx="309408" cy="301197"/>
          </a:xfrm>
        </p:grpSpPr>
        <p:sp>
          <p:nvSpPr>
            <p:cNvPr id="13419" name="Oval 41"/>
            <p:cNvSpPr>
              <a:spLocks noChangeArrowheads="1"/>
            </p:cNvSpPr>
            <p:nvPr/>
          </p:nvSpPr>
          <p:spPr bwMode="auto">
            <a:xfrm>
              <a:off x="-1100190" y="5086352"/>
              <a:ext cx="288000" cy="288000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91225" tIns="45614" rIns="91225" bIns="45614" anchor="ctr"/>
            <a:lstStyle/>
            <a:p>
              <a:pPr algn="ctr" defTabSz="911225"/>
              <a:endParaRPr lang="ru-RU" sz="2100" b="1">
                <a:solidFill>
                  <a:schemeClr val="bg1"/>
                </a:solidFill>
                <a:latin typeface="Calibri" charset="-52"/>
                <a:cs typeface="Times New Roman" pitchFamily="18" charset="0"/>
              </a:endParaRPr>
            </a:p>
          </p:txBody>
        </p:sp>
        <p:sp>
          <p:nvSpPr>
            <p:cNvPr id="13420" name="Oval 41"/>
            <p:cNvSpPr>
              <a:spLocks noChangeArrowheads="1"/>
            </p:cNvSpPr>
            <p:nvPr/>
          </p:nvSpPr>
          <p:spPr bwMode="auto">
            <a:xfrm>
              <a:off x="-1121598" y="5099549"/>
              <a:ext cx="288000" cy="288000"/>
            </a:xfrm>
            <a:prstGeom prst="ellipse">
              <a:avLst/>
            </a:prstGeom>
            <a:noFill/>
            <a:ln w="25400">
              <a:noFill/>
              <a:round/>
              <a:headEnd/>
              <a:tailEnd/>
            </a:ln>
          </p:spPr>
          <p:txBody>
            <a:bodyPr wrap="none" lIns="91225" tIns="45614" rIns="91225" bIns="45614" anchor="ctr"/>
            <a:lstStyle/>
            <a:p>
              <a:pPr algn="ctr" defTabSz="911225"/>
              <a:r>
                <a:rPr lang="en-US" sz="2000" b="1">
                  <a:solidFill>
                    <a:schemeClr val="bg1"/>
                  </a:solidFill>
                  <a:latin typeface="Calibri" charset="-52"/>
                  <a:cs typeface="Times New Roman" pitchFamily="18" charset="0"/>
                </a:rPr>
                <a:t>T</a:t>
              </a:r>
              <a:endParaRPr lang="ru-RU" sz="2100" b="1">
                <a:solidFill>
                  <a:schemeClr val="bg1"/>
                </a:solidFill>
                <a:latin typeface="Calibri" charset="-52"/>
                <a:cs typeface="Times New Roman" pitchFamily="18" charset="0"/>
              </a:endParaRPr>
            </a:p>
          </p:txBody>
        </p:sp>
      </p:grpSp>
      <p:sp>
        <p:nvSpPr>
          <p:cNvPr id="216" name="Прямоугольник 5"/>
          <p:cNvSpPr>
            <a:spLocks noChangeArrowheads="1"/>
          </p:cNvSpPr>
          <p:nvPr/>
        </p:nvSpPr>
        <p:spPr bwMode="auto">
          <a:xfrm>
            <a:off x="0" y="0"/>
            <a:ext cx="9144000" cy="771525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65290" tIns="32645" rIns="65290" bIns="32645" anchor="ctr"/>
          <a:lstStyle/>
          <a:p>
            <a:pPr algn="ctr">
              <a:lnSpc>
                <a:spcPct val="80000"/>
              </a:lnSpc>
              <a:defRPr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УСЛОВНЫЕ ОБОЗНАЧЕНИЯ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Прямоугольник 5"/>
          <p:cNvSpPr>
            <a:spLocks noChangeArrowheads="1"/>
          </p:cNvSpPr>
          <p:nvPr/>
        </p:nvSpPr>
        <p:spPr bwMode="auto">
          <a:xfrm>
            <a:off x="0" y="0"/>
            <a:ext cx="9144000" cy="771525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65234" tIns="32617" rIns="65234" bIns="32617" anchor="ctr"/>
          <a:lstStyle/>
          <a:p>
            <a:pPr algn="ctr" defTabSz="913837">
              <a:lnSpc>
                <a:spcPct val="80000"/>
              </a:lnSpc>
              <a:defRPr/>
            </a:pPr>
            <a:r>
              <a:rPr lang="ru-RU" dirty="0">
                <a:cs typeface="Times New Roman" pitchFamily="18" charset="0"/>
              </a:rPr>
              <a:t>СОДЕРЖАНИЕ </a:t>
            </a:r>
          </a:p>
        </p:txBody>
      </p:sp>
      <p:graphicFrame>
        <p:nvGraphicFramePr>
          <p:cNvPr id="4" name="Group 78"/>
          <p:cNvGraphicFramePr>
            <a:graphicFrameLocks/>
          </p:cNvGraphicFramePr>
          <p:nvPr/>
        </p:nvGraphicFramePr>
        <p:xfrm>
          <a:off x="133350" y="1257300"/>
          <a:ext cx="8826500" cy="1974172"/>
        </p:xfrm>
        <a:graphic>
          <a:graphicData uri="http://schemas.openxmlformats.org/drawingml/2006/table">
            <a:tbl>
              <a:tblPr/>
              <a:tblGrid>
                <a:gridCol w="8019143"/>
                <a:gridCol w="807357"/>
              </a:tblGrid>
              <a:tr h="241527">
                <a:tc>
                  <a:txBody>
                    <a:bodyPr/>
                    <a:lstStyle/>
                    <a:p>
                      <a:pPr marL="1778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Условные обозначения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10-11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0393">
                <a:tc>
                  <a:txBody>
                    <a:bodyPr/>
                    <a:lstStyle/>
                    <a:p>
                      <a:pPr marL="1778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Общая информация (характеристика)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4929">
                <a:tc>
                  <a:txBody>
                    <a:bodyPr/>
                    <a:lstStyle/>
                    <a:p>
                      <a:pPr marL="3556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0850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1.1. Риски возникновения ЧС на объектах автомобильного транспорта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4929">
                <a:tc>
                  <a:txBody>
                    <a:bodyPr/>
                    <a:lstStyle/>
                    <a:p>
                      <a:pPr marL="371475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 Риски возникновения аварии на системах ЖКХ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3556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1.3. Риски возникновения техногенных пожаров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3556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.1.4 Риски возникновения природных пожаров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4929">
                <a:tc>
                  <a:txBody>
                    <a:bodyPr/>
                    <a:lstStyle/>
                    <a:p>
                      <a:pPr marL="1778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Информационно-справочные материалы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1527">
                <a:tc>
                  <a:txBody>
                    <a:bodyPr/>
                    <a:lstStyle/>
                    <a:p>
                      <a:pPr marL="3556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Схемы производственных объектов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55" name="Group 267"/>
          <p:cNvGraphicFramePr>
            <a:graphicFrameLocks noGrp="1"/>
          </p:cNvGraphicFramePr>
          <p:nvPr/>
        </p:nvGraphicFramePr>
        <p:xfrm>
          <a:off x="2319338" y="806450"/>
          <a:ext cx="6825116" cy="2983367"/>
        </p:xfrm>
        <a:graphic>
          <a:graphicData uri="http://schemas.openxmlformats.org/drawingml/2006/table">
            <a:tbl>
              <a:tblPr/>
              <a:tblGrid>
                <a:gridCol w="819830"/>
                <a:gridCol w="924152"/>
                <a:gridCol w="843643"/>
                <a:gridCol w="1089705"/>
                <a:gridCol w="1575027"/>
                <a:gridCol w="1572759"/>
              </a:tblGrid>
              <a:tr h="970643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Сельское</a:t>
                      </a:r>
                    </a:p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поселение</a:t>
                      </a:r>
                    </a:p>
                  </a:txBody>
                  <a:tcPr marL="91322" marR="91322" marT="45665" marB="4566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Площадь </a:t>
                      </a:r>
                    </a:p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территории,</a:t>
                      </a:r>
                    </a:p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кв.км</a:t>
                      </a:r>
                    </a:p>
                  </a:txBody>
                  <a:tcPr marL="91322" marR="91322" marT="45665" marB="456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Население, </a:t>
                      </a:r>
                    </a:p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чел./ в том числе детей</a:t>
                      </a:r>
                    </a:p>
                  </a:txBody>
                  <a:tcPr marL="91322" marR="91322" marT="45665" marB="456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Плотность</a:t>
                      </a:r>
                    </a:p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населения </a:t>
                      </a:r>
                    </a:p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1 кв.км</a:t>
                      </a:r>
                    </a:p>
                  </a:txBody>
                  <a:tcPr marL="91322" marR="91322" marT="45665" marB="456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Телефон дежурного </a:t>
                      </a:r>
                    </a:p>
                  </a:txBody>
                  <a:tcPr marL="91322" marR="91322" marT="45665" marB="456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Официальный</a:t>
                      </a:r>
                    </a:p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сайт  поселения</a:t>
                      </a:r>
                    </a:p>
                  </a:txBody>
                  <a:tcPr marL="91322" marR="91322" marT="45665" marB="4566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61081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с.Новомихайловка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1322" marR="91322" marT="45665" marB="4566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1,17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322" marR="91322" marT="45665" marB="456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61/5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322" marR="91322" marT="45665" marB="456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322" marR="91322" marT="45665" marB="456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8(38351)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35-142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322" marR="91322" marT="45665" marB="456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322" marR="91322" marT="45665" marB="4566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351643">
                <a:tc gridSpan="6"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Краткая характеристика: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Территория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д.СтуденкиноНовомихайловского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сельсовета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Коченевского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района  Новосибирской области расположен а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км. от районного  центра р.п. Коченево и  в 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 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км. г. Новосибирска.                                                                                                                                                   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Деревня 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Стуенкино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расположена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 переходной зоне от Приобского плато  к Барабинской низменности,  в 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северо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западной части  Новосибирской  области. Территория  представляет слабо  волнистую 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равнину,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территории протекает река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Оеш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Вся  территория сельского  поселения  это  равнина  со  средней  высотой  100 – 150 м.  Средняя  температура зимой  - 9 - 30 С. Летом + 17 +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322" marR="91322" marT="45665" marB="4566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219" name="Прямоугольник 54"/>
          <p:cNvSpPr>
            <a:spLocks noChangeArrowheads="1"/>
          </p:cNvSpPr>
          <p:nvPr/>
        </p:nvSpPr>
        <p:spPr bwMode="auto">
          <a:xfrm>
            <a:off x="0" y="0"/>
            <a:ext cx="9144000" cy="823913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33115" tIns="16560" rIns="33115" bIns="16560" anchor="ctr" anchorCtr="1"/>
          <a:lstStyle/>
          <a:p>
            <a:pPr algn="ctr" defTabSz="911225">
              <a:lnSpc>
                <a:spcPct val="90000"/>
              </a:lnSpc>
              <a:tabLst>
                <a:tab pos="2305050" algn="l"/>
                <a:tab pos="2492375" algn="l"/>
                <a:tab pos="2559050" algn="l"/>
              </a:tabLst>
            </a:pPr>
            <a:r>
              <a:rPr lang="ru-RU">
                <a:cs typeface="Times New Roman" pitchFamily="18" charset="0"/>
              </a:rPr>
              <a:t>         </a:t>
            </a:r>
          </a:p>
          <a:p>
            <a:pPr algn="ctr" defTabSz="911225">
              <a:lnSpc>
                <a:spcPct val="90000"/>
              </a:lnSpc>
              <a:tabLst>
                <a:tab pos="2305050" algn="l"/>
                <a:tab pos="2492375" algn="l"/>
                <a:tab pos="2559050" algn="l"/>
              </a:tabLst>
            </a:pPr>
            <a:r>
              <a:rPr lang="ru-RU">
                <a:cs typeface="Times New Roman" pitchFamily="18" charset="0"/>
              </a:rPr>
              <a:t>ПАСПОРТ ТЕРРИТОРИИ </a:t>
            </a:r>
            <a:r>
              <a:rPr lang="ru-RU" sz="2300">
                <a:cs typeface="Times New Roman" pitchFamily="18" charset="0"/>
              </a:rPr>
              <a:t>администрации  Новомихайловского сельсовета</a:t>
            </a:r>
          </a:p>
          <a:p>
            <a:pPr algn="ctr" defTabSz="911225">
              <a:lnSpc>
                <a:spcPct val="90000"/>
              </a:lnSpc>
              <a:tabLst>
                <a:tab pos="2305050" algn="l"/>
                <a:tab pos="2492375" algn="l"/>
                <a:tab pos="2559050" algn="l"/>
              </a:tabLst>
            </a:pPr>
            <a:r>
              <a:rPr lang="ru-RU" sz="2300">
                <a:cs typeface="Times New Roman" pitchFamily="18" charset="0"/>
              </a:rPr>
              <a:t>Коченевского  района  Новосибирской</a:t>
            </a:r>
            <a:r>
              <a:rPr lang="ru-RU">
                <a:cs typeface="Times New Roman" pitchFamily="18" charset="0"/>
              </a:rPr>
              <a:t> </a:t>
            </a:r>
          </a:p>
          <a:p>
            <a:pPr algn="ctr" defTabSz="911225">
              <a:lnSpc>
                <a:spcPct val="90000"/>
              </a:lnSpc>
              <a:tabLst>
                <a:tab pos="2305050" algn="l"/>
                <a:tab pos="2492375" algn="l"/>
                <a:tab pos="2559050" algn="l"/>
              </a:tabLst>
            </a:pPr>
            <a:endParaRPr lang="ru-RU">
              <a:cs typeface="Times New Roman" pitchFamily="18" charset="0"/>
            </a:endParaRPr>
          </a:p>
        </p:txBody>
      </p:sp>
      <p:pic>
        <p:nvPicPr>
          <p:cNvPr id="8220" name="Рисунок 1" descr="C:\Documents and Settings\Зинаида Владимировна\Рабочий стол\File0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" y="498475"/>
            <a:ext cx="1722438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21" name="Rectangle 72"/>
          <p:cNvSpPr>
            <a:spLocks noChangeArrowheads="1"/>
          </p:cNvSpPr>
          <p:nvPr/>
        </p:nvSpPr>
        <p:spPr bwMode="auto">
          <a:xfrm>
            <a:off x="142844" y="3286124"/>
            <a:ext cx="2160588" cy="8175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5234" tIns="32617" rIns="65234" bIns="32617"/>
          <a:lstStyle/>
          <a:p>
            <a:pPr defTabSz="650875"/>
            <a:r>
              <a:rPr lang="ru-RU" sz="900" dirty="0"/>
              <a:t>с. Новомихайловка                               Фарафонтова Зинаида  Владимировна   Глава  администрации               Новомихайловского </a:t>
            </a:r>
            <a:r>
              <a:rPr lang="ru-RU" sz="900" dirty="0" err="1"/>
              <a:t>сельсовта</a:t>
            </a:r>
            <a:r>
              <a:rPr lang="ru-RU" sz="900" dirty="0"/>
              <a:t>                                                                                                                  </a:t>
            </a:r>
          </a:p>
          <a:p>
            <a:pPr defTabSz="650875"/>
            <a:r>
              <a:rPr lang="ru-RU" sz="900" dirty="0"/>
              <a:t> раб.  8(38351) 35 – 172;  </a:t>
            </a:r>
            <a:r>
              <a:rPr lang="ru-RU" sz="900" dirty="0" err="1"/>
              <a:t>моб</a:t>
            </a:r>
            <a:r>
              <a:rPr lang="ru-RU" sz="900" dirty="0"/>
              <a:t>.  89139019668</a:t>
            </a:r>
          </a:p>
          <a:p>
            <a:pPr defTabSz="650875"/>
            <a:endParaRPr lang="ru-RU" dirty="0"/>
          </a:p>
        </p:txBody>
      </p:sp>
      <p:graphicFrame>
        <p:nvGraphicFramePr>
          <p:cNvPr id="12556" name="Group 268"/>
          <p:cNvGraphicFramePr>
            <a:graphicFrameLocks noGrp="1"/>
          </p:cNvGraphicFramePr>
          <p:nvPr/>
        </p:nvGraphicFramePr>
        <p:xfrm>
          <a:off x="149679" y="4286256"/>
          <a:ext cx="8994321" cy="672420"/>
        </p:xfrm>
        <a:graphic>
          <a:graphicData uri="http://schemas.openxmlformats.org/drawingml/2006/table">
            <a:tbl>
              <a:tblPr/>
              <a:tblGrid>
                <a:gridCol w="4214813"/>
                <a:gridCol w="2140857"/>
                <a:gridCol w="2638651"/>
              </a:tblGrid>
              <a:tr h="335643">
                <a:tc>
                  <a:txBody>
                    <a:bodyPr/>
                    <a:lstStyle/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 структуры и объекты</a:t>
                      </a:r>
                      <a:endParaRPr kumimoji="0" lang="ru-RU" sz="3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5242" marR="65242" marT="32621" marB="326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Ф.И.О</a:t>
                      </a:r>
                      <a:endParaRPr kumimoji="0" lang="ru-RU" sz="3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5242" marR="65242" marT="32621" marB="326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Телефон</a:t>
                      </a:r>
                      <a:endParaRPr kumimoji="0" lang="ru-RU" sz="3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5242" marR="65242" marT="32621" marB="326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777">
                <a:tc>
                  <a:txBody>
                    <a:bodyPr/>
                    <a:lstStyle/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ФАП д. </a:t>
                      </a:r>
                      <a:r>
                        <a:rPr kumimoji="0" lang="ru-RU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Студенкино</a:t>
                      </a:r>
                      <a:endParaRPr kumimoji="0" lang="ru-RU" sz="3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5242" marR="65242" marT="32621" marB="326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Зуева  М.Н.</a:t>
                      </a:r>
                      <a:endParaRPr kumimoji="0" lang="ru-RU" sz="3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5242" marR="65242" marT="32621" marB="326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8(38351) 35 – 142</a:t>
                      </a:r>
                      <a:endParaRPr kumimoji="0" lang="ru-RU" sz="3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5242" marR="65242" marT="32621" marB="326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54"/>
          <p:cNvSpPr>
            <a:spLocks noChangeArrowheads="1"/>
          </p:cNvSpPr>
          <p:nvPr/>
        </p:nvSpPr>
        <p:spPr bwMode="auto">
          <a:xfrm>
            <a:off x="0" y="0"/>
            <a:ext cx="9144000" cy="1030288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33115" tIns="16560" rIns="33115" bIns="16560" anchor="ctr" anchorCtr="1"/>
          <a:lstStyle/>
          <a:p>
            <a:pPr algn="ctr" defTabSz="911225">
              <a:lnSpc>
                <a:spcPct val="90000"/>
              </a:lnSpc>
              <a:tabLst>
                <a:tab pos="2305050" algn="l"/>
                <a:tab pos="2492375" algn="l"/>
                <a:tab pos="2559050" algn="l"/>
              </a:tabLst>
            </a:pPr>
            <a:r>
              <a:rPr lang="ru-RU" sz="1700">
                <a:cs typeface="Times New Roman" pitchFamily="18" charset="0"/>
              </a:rPr>
              <a:t>Паспорт Территории администрации Новомихайловского  сельсовета</a:t>
            </a:r>
          </a:p>
          <a:p>
            <a:pPr algn="ctr" defTabSz="911225">
              <a:lnSpc>
                <a:spcPct val="90000"/>
              </a:lnSpc>
              <a:tabLst>
                <a:tab pos="2305050" algn="l"/>
                <a:tab pos="2492375" algn="l"/>
                <a:tab pos="2559050" algn="l"/>
              </a:tabLst>
            </a:pPr>
            <a:r>
              <a:rPr lang="ru-RU">
                <a:cs typeface="Times New Roman" pitchFamily="18" charset="0"/>
              </a:rPr>
              <a:t> </a:t>
            </a:r>
          </a:p>
          <a:p>
            <a:pPr algn="ctr" defTabSz="911225">
              <a:lnSpc>
                <a:spcPct val="90000"/>
              </a:lnSpc>
              <a:tabLst>
                <a:tab pos="2305050" algn="l"/>
                <a:tab pos="2492375" algn="l"/>
                <a:tab pos="2559050" algn="l"/>
              </a:tabLst>
            </a:pPr>
            <a:r>
              <a:rPr lang="ru-RU">
                <a:cs typeface="Times New Roman" pitchFamily="18" charset="0"/>
              </a:rPr>
              <a:t>(Информация по объектам социального и культурного назначения) </a:t>
            </a:r>
          </a:p>
          <a:p>
            <a:pPr algn="ctr" defTabSz="911225">
              <a:lnSpc>
                <a:spcPct val="90000"/>
              </a:lnSpc>
              <a:tabLst>
                <a:tab pos="2305050" algn="l"/>
                <a:tab pos="2492375" algn="l"/>
                <a:tab pos="2559050" algn="l"/>
              </a:tabLst>
            </a:pPr>
            <a:endParaRPr lang="ru-RU" sz="1300">
              <a:cs typeface="Times New Roman" pitchFamily="18" charset="0"/>
            </a:endParaRPr>
          </a:p>
        </p:txBody>
      </p:sp>
      <p:sp>
        <p:nvSpPr>
          <p:cNvPr id="9219" name="Line 132"/>
          <p:cNvSpPr>
            <a:spLocks noChangeShapeType="1"/>
          </p:cNvSpPr>
          <p:nvPr/>
        </p:nvSpPr>
        <p:spPr bwMode="auto">
          <a:xfrm>
            <a:off x="4359275" y="26781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65306" tIns="32653" rIns="65306" bIns="32653"/>
          <a:lstStyle/>
          <a:p>
            <a:endParaRPr lang="ru-RU"/>
          </a:p>
        </p:txBody>
      </p:sp>
      <p:graphicFrame>
        <p:nvGraphicFramePr>
          <p:cNvPr id="13580" name="Group 268"/>
          <p:cNvGraphicFramePr>
            <a:graphicFrameLocks noGrp="1"/>
          </p:cNvGraphicFramePr>
          <p:nvPr/>
        </p:nvGraphicFramePr>
        <p:xfrm>
          <a:off x="200025" y="1217613"/>
          <a:ext cx="8744857" cy="2255384"/>
        </p:xfrm>
        <a:graphic>
          <a:graphicData uri="http://schemas.openxmlformats.org/drawingml/2006/table">
            <a:tbl>
              <a:tblPr/>
              <a:tblGrid>
                <a:gridCol w="2466295"/>
                <a:gridCol w="1628321"/>
                <a:gridCol w="1048884"/>
                <a:gridCol w="1543277"/>
                <a:gridCol w="2058080"/>
              </a:tblGrid>
              <a:tr h="671286">
                <a:tc rowSpan="2">
                  <a:txBody>
                    <a:bodyPr/>
                    <a:lstStyle/>
                    <a:p>
                      <a:pPr marL="0" marR="0" lvl="0" indent="0" algn="just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Объекты социального 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-52"/>
                      </a:endParaRPr>
                    </a:p>
                    <a:p>
                      <a:pPr marL="0" marR="0" lvl="0" indent="0" algn="just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культурного назначения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5242" marR="65242" marT="32621" marB="326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Количество  человек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5242" marR="65242" marT="32621" marB="326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just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Ф.И.О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5242" marR="65242" marT="32621" marB="326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Адрес и телефон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5242" marR="65242" marT="32621" marB="326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7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дневном режиме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5242" marR="65242" marT="32621" marB="326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Круглосуточно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5242" marR="65242" marT="32621" marB="326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61357">
                <a:tc>
                  <a:txBody>
                    <a:bodyPr/>
                    <a:lstStyle/>
                    <a:p>
                      <a:pPr marL="0" marR="0" lvl="0" indent="0" algn="just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ФАП 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д.Студенкино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5242" marR="65242" marT="32621" marB="326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5242" marR="65242" marT="32621" marB="326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-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5242" marR="65242" marT="32621" marB="326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Зуева М.Н.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5242" marR="65242" marT="32621" marB="326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ул.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Лесная, 11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-52"/>
                      </a:endParaRPr>
                    </a:p>
                    <a:p>
                      <a:pPr marL="0" marR="0" lvl="0" indent="0" algn="just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8(38351) 35 –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-52"/>
                      </a:endParaRPr>
                    </a:p>
                    <a:p>
                      <a:pPr marL="0" marR="0" lvl="0" indent="0" algn="just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89137859791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5242" marR="65242" marT="32621" marB="326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Organization Chart 2"/>
          <p:cNvGrpSpPr>
            <a:grpSpLocks noChangeAspect="1"/>
          </p:cNvGrpSpPr>
          <p:nvPr/>
        </p:nvGrpSpPr>
        <p:grpSpPr bwMode="auto">
          <a:xfrm>
            <a:off x="303213" y="652463"/>
            <a:ext cx="8626475" cy="5951537"/>
            <a:chOff x="4103" y="1530"/>
            <a:chExt cx="5027" cy="9740"/>
          </a:xfrm>
        </p:grpSpPr>
        <p:cxnSp>
          <p:nvCxnSpPr>
            <p:cNvPr id="10244" name="_s1029"/>
            <p:cNvCxnSpPr>
              <a:cxnSpLocks noChangeShapeType="1"/>
            </p:cNvCxnSpPr>
            <p:nvPr/>
          </p:nvCxnSpPr>
          <p:spPr bwMode="auto">
            <a:xfrm rot="5400000" flipH="1">
              <a:off x="4026" y="6955"/>
              <a:ext cx="6239" cy="1046"/>
            </a:xfrm>
            <a:prstGeom prst="bentConnector3">
              <a:avLst>
                <a:gd name="adj1" fmla="val 3486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10245" name="_s1029"/>
            <p:cNvCxnSpPr>
              <a:cxnSpLocks noChangeShapeType="1"/>
            </p:cNvCxnSpPr>
            <p:nvPr/>
          </p:nvCxnSpPr>
          <p:spPr bwMode="auto">
            <a:xfrm rot="5400000" flipH="1">
              <a:off x="4026" y="5867"/>
              <a:ext cx="6240" cy="1046"/>
            </a:xfrm>
            <a:prstGeom prst="bentConnector3">
              <a:avLst>
                <a:gd name="adj1" fmla="val 3486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10246" name="_s2054"/>
            <p:cNvCxnSpPr>
              <a:cxnSpLocks noChangeShapeType="1"/>
            </p:cNvCxnSpPr>
            <p:nvPr/>
          </p:nvCxnSpPr>
          <p:spPr bwMode="auto">
            <a:xfrm flipV="1">
              <a:off x="6274" y="2618"/>
              <a:ext cx="341" cy="6615"/>
            </a:xfrm>
            <a:prstGeom prst="bentConnector2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10247" name="_s2055"/>
            <p:cNvCxnSpPr>
              <a:cxnSpLocks noChangeShapeType="1"/>
              <a:endCxn id="10258" idx="2"/>
            </p:cNvCxnSpPr>
            <p:nvPr/>
          </p:nvCxnSpPr>
          <p:spPr bwMode="auto">
            <a:xfrm rot="5400000" flipH="1">
              <a:off x="4026" y="4847"/>
              <a:ext cx="6240" cy="1046"/>
            </a:xfrm>
            <a:prstGeom prst="bentConnector3">
              <a:avLst>
                <a:gd name="adj1" fmla="val 3486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10248" name="_s2056"/>
            <p:cNvCxnSpPr>
              <a:cxnSpLocks noChangeShapeType="1"/>
            </p:cNvCxnSpPr>
            <p:nvPr/>
          </p:nvCxnSpPr>
          <p:spPr bwMode="auto">
            <a:xfrm flipV="1">
              <a:off x="6274" y="1748"/>
              <a:ext cx="359" cy="3959"/>
            </a:xfrm>
            <a:prstGeom prst="bentConnector2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10249" name="_s2057"/>
            <p:cNvCxnSpPr>
              <a:cxnSpLocks noChangeShapeType="1"/>
            </p:cNvCxnSpPr>
            <p:nvPr/>
          </p:nvCxnSpPr>
          <p:spPr bwMode="auto">
            <a:xfrm rot="5400000" flipH="1">
              <a:off x="5528" y="5670"/>
              <a:ext cx="2512" cy="321"/>
            </a:xfrm>
            <a:prstGeom prst="bentConnector3">
              <a:avLst>
                <a:gd name="adj1" fmla="val 8657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10250" name="_s2058"/>
            <p:cNvCxnSpPr>
              <a:cxnSpLocks noChangeShapeType="1"/>
            </p:cNvCxnSpPr>
            <p:nvPr/>
          </p:nvCxnSpPr>
          <p:spPr bwMode="auto">
            <a:xfrm flipV="1">
              <a:off x="6274" y="1748"/>
              <a:ext cx="359" cy="2879"/>
            </a:xfrm>
            <a:prstGeom prst="bentConnector2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10251" name="_s2059"/>
            <p:cNvCxnSpPr>
              <a:cxnSpLocks noChangeShapeType="1"/>
            </p:cNvCxnSpPr>
            <p:nvPr/>
          </p:nvCxnSpPr>
          <p:spPr bwMode="auto">
            <a:xfrm rot="10800000">
              <a:off x="6623" y="3923"/>
              <a:ext cx="360" cy="1800"/>
            </a:xfrm>
            <a:prstGeom prst="bentConnector2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10252" name="_s2060"/>
            <p:cNvCxnSpPr>
              <a:cxnSpLocks noChangeShapeType="1"/>
            </p:cNvCxnSpPr>
            <p:nvPr/>
          </p:nvCxnSpPr>
          <p:spPr bwMode="auto">
            <a:xfrm rot="-5400000">
              <a:off x="5732" y="9467"/>
              <a:ext cx="1433" cy="349"/>
            </a:xfrm>
            <a:prstGeom prst="bentConnector3">
              <a:avLst>
                <a:gd name="adj1" fmla="val -8685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10253" name="_s2061"/>
            <p:cNvCxnSpPr>
              <a:cxnSpLocks noChangeShapeType="1"/>
            </p:cNvCxnSpPr>
            <p:nvPr/>
          </p:nvCxnSpPr>
          <p:spPr bwMode="auto">
            <a:xfrm rot="10800000">
              <a:off x="6623" y="3705"/>
              <a:ext cx="360" cy="720"/>
            </a:xfrm>
            <a:prstGeom prst="bentConnector2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10254" name="_s2062"/>
            <p:cNvCxnSpPr>
              <a:cxnSpLocks noChangeShapeType="1"/>
              <a:endCxn id="10258" idx="2"/>
            </p:cNvCxnSpPr>
            <p:nvPr/>
          </p:nvCxnSpPr>
          <p:spPr bwMode="auto">
            <a:xfrm rot="10800000">
              <a:off x="6623" y="2250"/>
              <a:ext cx="581" cy="803"/>
            </a:xfrm>
            <a:prstGeom prst="bentConnector2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10255" name="_s2063"/>
            <p:cNvCxnSpPr>
              <a:cxnSpLocks noChangeShapeType="1"/>
            </p:cNvCxnSpPr>
            <p:nvPr/>
          </p:nvCxnSpPr>
          <p:spPr bwMode="auto">
            <a:xfrm flipV="1">
              <a:off x="6274" y="2183"/>
              <a:ext cx="359" cy="8279"/>
            </a:xfrm>
            <a:prstGeom prst="bentConnector2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10256" name="_s2064"/>
            <p:cNvCxnSpPr>
              <a:cxnSpLocks noChangeShapeType="1"/>
            </p:cNvCxnSpPr>
            <p:nvPr/>
          </p:nvCxnSpPr>
          <p:spPr bwMode="auto">
            <a:xfrm flipV="1">
              <a:off x="6291" y="3327"/>
              <a:ext cx="359" cy="7199"/>
            </a:xfrm>
            <a:prstGeom prst="bentConnector2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10257" name="_s2066"/>
            <p:cNvCxnSpPr>
              <a:cxnSpLocks noChangeShapeType="1"/>
            </p:cNvCxnSpPr>
            <p:nvPr/>
          </p:nvCxnSpPr>
          <p:spPr bwMode="auto">
            <a:xfrm flipV="1">
              <a:off x="6274" y="1965"/>
              <a:ext cx="359" cy="5040"/>
            </a:xfrm>
            <a:prstGeom prst="bentConnector2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</p:cxnSp>
        <p:sp>
          <p:nvSpPr>
            <p:cNvPr id="10258" name="_s2067"/>
            <p:cNvSpPr>
              <a:spLocks noChangeArrowheads="1"/>
            </p:cNvSpPr>
            <p:nvPr/>
          </p:nvSpPr>
          <p:spPr bwMode="auto">
            <a:xfrm>
              <a:off x="5543" y="1530"/>
              <a:ext cx="2160" cy="720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defTabSz="912813"/>
              <a:r>
                <a:rPr lang="ru-RU" sz="1100">
                  <a:latin typeface="Times New Roman" pitchFamily="18" charset="0"/>
                </a:rPr>
                <a:t>ЕДДС      2 – 32 - 48</a:t>
              </a:r>
              <a:endParaRPr lang="ru-RU" sz="1100" b="1">
                <a:latin typeface="Times New Roman" pitchFamily="18" charset="0"/>
              </a:endParaRPr>
            </a:p>
          </p:txBody>
        </p:sp>
        <p:sp>
          <p:nvSpPr>
            <p:cNvPr id="10259" name="_s2068"/>
            <p:cNvSpPr>
              <a:spLocks noChangeArrowheads="1"/>
            </p:cNvSpPr>
            <p:nvPr/>
          </p:nvSpPr>
          <p:spPr bwMode="auto">
            <a:xfrm>
              <a:off x="4142" y="6315"/>
              <a:ext cx="2160" cy="1137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defTabSz="912813"/>
              <a:r>
                <a:rPr lang="ru-RU" sz="1100">
                  <a:latin typeface="Times New Roman" pitchFamily="18" charset="0"/>
                </a:rPr>
                <a:t>ЗАО «Красная Славянка»  руководитель              Гончаров С.Ю.  8(38351) 35 - 144</a:t>
              </a:r>
              <a:endParaRPr lang="ru-RU" sz="1100" b="1">
                <a:latin typeface="Times New Roman" pitchFamily="18" charset="0"/>
              </a:endParaRPr>
            </a:p>
          </p:txBody>
        </p:sp>
        <p:sp>
          <p:nvSpPr>
            <p:cNvPr id="10260" name="_s2070"/>
            <p:cNvSpPr>
              <a:spLocks noChangeArrowheads="1"/>
            </p:cNvSpPr>
            <p:nvPr/>
          </p:nvSpPr>
          <p:spPr bwMode="auto">
            <a:xfrm>
              <a:off x="4163" y="8798"/>
              <a:ext cx="2160" cy="1186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defTabSz="912813"/>
              <a:r>
                <a:rPr lang="ru-RU" sz="1100">
                  <a:latin typeface="Times New Roman" pitchFamily="18" charset="0"/>
                </a:rPr>
                <a:t> Врачебная амбулатория  руководитель                 Зуева  М.Н.  8(38351) 35 - 131</a:t>
              </a:r>
              <a:endParaRPr lang="ru-RU" sz="1100" b="1">
                <a:latin typeface="Times New Roman" pitchFamily="18" charset="0"/>
              </a:endParaRPr>
            </a:p>
          </p:txBody>
        </p:sp>
        <p:sp>
          <p:nvSpPr>
            <p:cNvPr id="10261" name="_s2071"/>
            <p:cNvSpPr>
              <a:spLocks noChangeArrowheads="1"/>
            </p:cNvSpPr>
            <p:nvPr/>
          </p:nvSpPr>
          <p:spPr bwMode="auto">
            <a:xfrm>
              <a:off x="4163" y="10116"/>
              <a:ext cx="2159" cy="1154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defTabSz="912813"/>
              <a:r>
                <a:rPr lang="ru-RU" sz="1100">
                  <a:latin typeface="Times New Roman" pitchFamily="18" charset="0"/>
                </a:rPr>
                <a:t> ФАП д. Студенкино руководитель  Зуева М.Н. 8(38351) 35 - 131</a:t>
              </a:r>
              <a:endParaRPr lang="ru-RU" sz="1100" b="1">
                <a:latin typeface="Times New Roman" pitchFamily="18" charset="0"/>
              </a:endParaRPr>
            </a:p>
          </p:txBody>
        </p:sp>
        <p:sp>
          <p:nvSpPr>
            <p:cNvPr id="10262" name="_s2072"/>
            <p:cNvSpPr>
              <a:spLocks noChangeArrowheads="1"/>
            </p:cNvSpPr>
            <p:nvPr/>
          </p:nvSpPr>
          <p:spPr bwMode="auto">
            <a:xfrm>
              <a:off x="5789" y="2542"/>
              <a:ext cx="1678" cy="1178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defTabSz="912813"/>
              <a:r>
                <a:rPr lang="ru-RU" sz="1100" b="1">
                  <a:latin typeface="Times New Roman" pitchFamily="18" charset="0"/>
                </a:rPr>
                <a:t>Глава администрации  Фарафонтова З.В.  8(38351) 35-172 </a:t>
              </a:r>
            </a:p>
          </p:txBody>
        </p:sp>
        <p:sp>
          <p:nvSpPr>
            <p:cNvPr id="10263" name="_s2073"/>
            <p:cNvSpPr>
              <a:spLocks noChangeArrowheads="1"/>
            </p:cNvSpPr>
            <p:nvPr/>
          </p:nvSpPr>
          <p:spPr bwMode="auto">
            <a:xfrm>
              <a:off x="6971" y="4140"/>
              <a:ext cx="2159" cy="870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defTabSz="912813"/>
              <a:r>
                <a:rPr lang="ru-RU" sz="1100">
                  <a:latin typeface="Times New Roman" pitchFamily="18" charset="0"/>
                </a:rPr>
                <a:t>  Дом  Культуры руководитель Бакун  Г.Н.                           8(38351) 35 - 259</a:t>
              </a:r>
              <a:endParaRPr lang="ru-RU" sz="1100" b="1">
                <a:latin typeface="Times New Roman" pitchFamily="18" charset="0"/>
              </a:endParaRPr>
            </a:p>
          </p:txBody>
        </p:sp>
        <p:sp>
          <p:nvSpPr>
            <p:cNvPr id="10264" name="_s2074"/>
            <p:cNvSpPr>
              <a:spLocks noChangeArrowheads="1"/>
            </p:cNvSpPr>
            <p:nvPr/>
          </p:nvSpPr>
          <p:spPr bwMode="auto">
            <a:xfrm>
              <a:off x="6971" y="8708"/>
              <a:ext cx="2015" cy="1087"/>
            </a:xfrm>
            <a:prstGeom prst="roundRect">
              <a:avLst>
                <a:gd name="adj" fmla="val 9889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defTabSz="912813"/>
              <a:r>
                <a:rPr lang="ru-RU" sz="1100">
                  <a:latin typeface="Times New Roman" pitchFamily="18" charset="0"/>
                </a:rPr>
                <a:t>ФАП д. Студенкино руководитель Горт Т.Ф. 8(38351) 35 - 206</a:t>
              </a:r>
              <a:endParaRPr lang="ru-RU" sz="1100" b="1">
                <a:latin typeface="Times New Roman" pitchFamily="18" charset="0"/>
              </a:endParaRPr>
            </a:p>
          </p:txBody>
        </p:sp>
        <p:sp>
          <p:nvSpPr>
            <p:cNvPr id="10265" name="_s2075"/>
            <p:cNvSpPr>
              <a:spLocks noChangeArrowheads="1"/>
            </p:cNvSpPr>
            <p:nvPr/>
          </p:nvSpPr>
          <p:spPr bwMode="auto">
            <a:xfrm>
              <a:off x="6971" y="5228"/>
              <a:ext cx="2159" cy="936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defTabSz="912813"/>
              <a:r>
                <a:rPr lang="ru-RU" sz="1100">
                  <a:latin typeface="Times New Roman" pitchFamily="18" charset="0"/>
                </a:rPr>
                <a:t> ОПС Новомихайловка  руководитель  Качанова М.В. 8(38351) 35 - 121              </a:t>
              </a:r>
              <a:endParaRPr lang="ru-RU" sz="1100" b="1">
                <a:latin typeface="Times New Roman" pitchFamily="18" charset="0"/>
              </a:endParaRPr>
            </a:p>
          </p:txBody>
        </p:sp>
        <p:sp>
          <p:nvSpPr>
            <p:cNvPr id="10266" name="_s2076"/>
            <p:cNvSpPr>
              <a:spLocks noChangeArrowheads="1"/>
            </p:cNvSpPr>
            <p:nvPr/>
          </p:nvSpPr>
          <p:spPr bwMode="auto">
            <a:xfrm>
              <a:off x="4142" y="3804"/>
              <a:ext cx="2159" cy="1093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defTabSz="912813"/>
              <a:r>
                <a:rPr lang="ru-RU" sz="1100" b="1">
                  <a:latin typeface="Times New Roman" pitchFamily="18" charset="0"/>
                </a:rPr>
                <a:t> </a:t>
              </a:r>
              <a:r>
                <a:rPr lang="ru-RU" sz="1100">
                  <a:latin typeface="Times New Roman" pitchFamily="18" charset="0"/>
                </a:rPr>
                <a:t>РОВД  руководитель Каминский А.В.                    8(38351) 243-96</a:t>
              </a:r>
              <a:endParaRPr lang="ru-RU" sz="1100" b="1">
                <a:latin typeface="Times New Roman" pitchFamily="18" charset="0"/>
              </a:endParaRPr>
            </a:p>
          </p:txBody>
        </p:sp>
        <p:sp>
          <p:nvSpPr>
            <p:cNvPr id="10267" name="_s2077"/>
            <p:cNvSpPr>
              <a:spLocks noChangeArrowheads="1"/>
            </p:cNvSpPr>
            <p:nvPr/>
          </p:nvSpPr>
          <p:spPr bwMode="auto">
            <a:xfrm>
              <a:off x="6933" y="6533"/>
              <a:ext cx="2159" cy="870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defTabSz="912813"/>
              <a:r>
                <a:rPr lang="ru-RU" sz="1100">
                  <a:latin typeface="Times New Roman" pitchFamily="18" charset="0"/>
                </a:rPr>
                <a:t> Детский сад «Рябинушка» руководитель Карнаухова Л.В.  8(38351) 35 - 112</a:t>
              </a:r>
              <a:endParaRPr lang="ru-RU" sz="1100" b="1">
                <a:latin typeface="Times New Roman" pitchFamily="18" charset="0"/>
              </a:endParaRPr>
            </a:p>
          </p:txBody>
        </p:sp>
        <p:sp>
          <p:nvSpPr>
            <p:cNvPr id="10268" name="_s2078"/>
            <p:cNvSpPr>
              <a:spLocks noChangeArrowheads="1"/>
            </p:cNvSpPr>
            <p:nvPr/>
          </p:nvSpPr>
          <p:spPr bwMode="auto">
            <a:xfrm>
              <a:off x="4103" y="5227"/>
              <a:ext cx="2278" cy="871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defTabSz="912813"/>
              <a:r>
                <a:rPr lang="ru-RU" sz="1100">
                  <a:latin typeface="Times New Roman" pitchFamily="18" charset="0"/>
                </a:rPr>
                <a:t> МУП «Новомихайловское ЖКХ»                        руководитель Николаев И.Я. 8(38351) 35 - 185</a:t>
              </a:r>
              <a:endParaRPr lang="ru-RU" sz="1100" b="1">
                <a:latin typeface="Times New Roman" pitchFamily="18" charset="0"/>
              </a:endParaRPr>
            </a:p>
          </p:txBody>
        </p:sp>
        <p:sp>
          <p:nvSpPr>
            <p:cNvPr id="10269" name="_s2079"/>
            <p:cNvSpPr>
              <a:spLocks noChangeArrowheads="1"/>
            </p:cNvSpPr>
            <p:nvPr/>
          </p:nvSpPr>
          <p:spPr bwMode="auto">
            <a:xfrm>
              <a:off x="6971" y="7620"/>
              <a:ext cx="2159" cy="870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defTabSz="912813"/>
              <a:r>
                <a:rPr lang="ru-RU" sz="1100">
                  <a:latin typeface="Times New Roman" pitchFamily="18" charset="0"/>
                </a:rPr>
                <a:t> Школа  руководитель  Зуенко  С.В.                                8(38351) 35 - 138</a:t>
              </a:r>
              <a:endParaRPr lang="ru-RU" sz="1100" b="1">
                <a:latin typeface="Times New Roman" pitchFamily="18" charset="0"/>
              </a:endParaRPr>
            </a:p>
          </p:txBody>
        </p:sp>
        <p:sp>
          <p:nvSpPr>
            <p:cNvPr id="10270" name="_s2080"/>
            <p:cNvSpPr>
              <a:spLocks noChangeArrowheads="1"/>
            </p:cNvSpPr>
            <p:nvPr/>
          </p:nvSpPr>
          <p:spPr bwMode="auto">
            <a:xfrm>
              <a:off x="6933" y="10013"/>
              <a:ext cx="2159" cy="870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defTabSz="912813"/>
              <a:r>
                <a:rPr lang="ru-RU" sz="1100">
                  <a:latin typeface="Times New Roman" pitchFamily="18" charset="0"/>
                </a:rPr>
                <a:t> Новомихайловские электросети руководитель Соммер И.А.</a:t>
              </a:r>
              <a:endParaRPr lang="ru-RU" sz="1100" b="1">
                <a:latin typeface="Times New Roman" pitchFamily="18" charset="0"/>
              </a:endParaRPr>
            </a:p>
          </p:txBody>
        </p:sp>
      </p:grpSp>
      <p:sp>
        <p:nvSpPr>
          <p:cNvPr id="10243" name="Rectangle 37"/>
          <p:cNvSpPr>
            <a:spLocks noChangeArrowheads="1"/>
          </p:cNvSpPr>
          <p:nvPr/>
        </p:nvSpPr>
        <p:spPr bwMode="auto">
          <a:xfrm>
            <a:off x="1435100" y="188913"/>
            <a:ext cx="6640513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234" tIns="32617" rIns="65234" bIns="32617" anchor="ctr">
            <a:spAutoFit/>
          </a:bodyPr>
          <a:lstStyle/>
          <a:p>
            <a:pPr algn="ctr" defTabSz="650875" eaLnBrk="0" hangingPunct="0"/>
            <a:r>
              <a:rPr lang="ru-RU" sz="1700"/>
              <a:t>СХЕМА ОРГАНИЗАЦИИ  УПРАВЛЕНИЯ  И ВЗАИМОДЕЙСТВИЯ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53"/>
          <p:cNvSpPr txBox="1">
            <a:spLocks noChangeArrowheads="1"/>
          </p:cNvSpPr>
          <p:nvPr/>
        </p:nvSpPr>
        <p:spPr bwMode="auto">
          <a:xfrm>
            <a:off x="0" y="-26988"/>
            <a:ext cx="9144000" cy="1079501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46384" tIns="23195" rIns="46384" bIns="23195" anchor="ctr" anchorCtr="1"/>
          <a:lstStyle/>
          <a:p>
            <a:pPr algn="ctr" defTabSz="1276350">
              <a:lnSpc>
                <a:spcPct val="90000"/>
              </a:lnSpc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ПАСПОРТ ТЕРРИТОРИИ СЕЛЬСКОГО ПОСЕЛЕНИЯ</a:t>
            </a:r>
          </a:p>
          <a:p>
            <a:pPr algn="ctr" defTabSz="1276350">
              <a:lnSpc>
                <a:spcPct val="90000"/>
              </a:lnSpc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Карта населенного пункта</a:t>
            </a:r>
          </a:p>
          <a:p>
            <a:pPr algn="ctr" defTabSz="1276350">
              <a:lnSpc>
                <a:spcPct val="90000"/>
              </a:lnSpc>
            </a:pPr>
            <a:r>
              <a:rPr lang="ru-RU" sz="2000">
                <a:latin typeface="Times New Roman" pitchFamily="18" charset="0"/>
              </a:rPr>
              <a:t>на территории села Студенкино Новомихайловского муниципального образования</a:t>
            </a:r>
          </a:p>
        </p:txBody>
      </p:sp>
      <p:pic>
        <p:nvPicPr>
          <p:cNvPr id="11267" name="Picture 3" descr="G:\DCIM\102SSCAM\S8306927.JPG"/>
          <p:cNvPicPr>
            <a:picLocks noChangeAspect="1" noChangeArrowheads="1"/>
          </p:cNvPicPr>
          <p:nvPr/>
        </p:nvPicPr>
        <p:blipFill>
          <a:blip r:embed="rId3"/>
          <a:srcRect l="3125" t="18239" r="9375" b="16351"/>
          <a:stretch>
            <a:fillRect/>
          </a:stretch>
        </p:blipFill>
        <p:spPr bwMode="auto">
          <a:xfrm>
            <a:off x="285750" y="1071563"/>
            <a:ext cx="8001000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Прямоугольник 51"/>
          <p:cNvSpPr>
            <a:spLocks noChangeArrowheads="1"/>
          </p:cNvSpPr>
          <p:nvPr/>
        </p:nvSpPr>
        <p:spPr bwMode="auto">
          <a:xfrm rot="178539">
            <a:off x="2792413" y="2478088"/>
            <a:ext cx="1928812" cy="285750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91385" tIns="45695" rIns="91385" bIns="45695" anchor="ctr"/>
          <a:lstStyle/>
          <a:p>
            <a:pPr algn="ctr" defTabSz="911225"/>
            <a:endParaRPr lang="ru-RU">
              <a:solidFill>
                <a:srgbClr val="FFFFFF"/>
              </a:solidFill>
              <a:latin typeface="Calibri" charset="-52"/>
            </a:endParaRPr>
          </a:p>
        </p:txBody>
      </p:sp>
      <p:sp>
        <p:nvSpPr>
          <p:cNvPr id="11269" name="Прямоугольник 51"/>
          <p:cNvSpPr>
            <a:spLocks noChangeArrowheads="1"/>
          </p:cNvSpPr>
          <p:nvPr/>
        </p:nvSpPr>
        <p:spPr bwMode="auto">
          <a:xfrm rot="178539">
            <a:off x="3794125" y="4168775"/>
            <a:ext cx="992188" cy="238125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91385" tIns="45695" rIns="91385" bIns="45695" anchor="ctr"/>
          <a:lstStyle/>
          <a:p>
            <a:pPr algn="ctr" defTabSz="911225"/>
            <a:endParaRPr lang="ru-RU">
              <a:solidFill>
                <a:srgbClr val="FFFFFF"/>
              </a:solidFill>
              <a:latin typeface="Calibri" charset="-52"/>
            </a:endParaRPr>
          </a:p>
        </p:txBody>
      </p:sp>
      <p:sp>
        <p:nvSpPr>
          <p:cNvPr id="11270" name="Прямоугольник 51"/>
          <p:cNvSpPr>
            <a:spLocks noChangeArrowheads="1"/>
          </p:cNvSpPr>
          <p:nvPr/>
        </p:nvSpPr>
        <p:spPr bwMode="auto">
          <a:xfrm rot="263431">
            <a:off x="717550" y="5284788"/>
            <a:ext cx="3074988" cy="223837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91385" tIns="45695" rIns="91385" bIns="45695" anchor="ctr"/>
          <a:lstStyle/>
          <a:p>
            <a:pPr algn="ctr" defTabSz="911225"/>
            <a:endParaRPr lang="ru-RU">
              <a:solidFill>
                <a:srgbClr val="FFFFFF"/>
              </a:solidFill>
              <a:latin typeface="Calibri" charset="-52"/>
            </a:endParaRPr>
          </a:p>
        </p:txBody>
      </p:sp>
      <p:sp>
        <p:nvSpPr>
          <p:cNvPr id="11271" name="Прямоугольник 51"/>
          <p:cNvSpPr>
            <a:spLocks noChangeArrowheads="1"/>
          </p:cNvSpPr>
          <p:nvPr/>
        </p:nvSpPr>
        <p:spPr bwMode="auto">
          <a:xfrm rot="178539">
            <a:off x="4365625" y="4695825"/>
            <a:ext cx="1993900" cy="233363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91385" tIns="45695" rIns="91385" bIns="45695" anchor="ctr"/>
          <a:lstStyle/>
          <a:p>
            <a:pPr algn="ctr" defTabSz="911225"/>
            <a:endParaRPr lang="ru-RU">
              <a:solidFill>
                <a:srgbClr val="FFFFFF"/>
              </a:solidFill>
              <a:latin typeface="Calibri" charset="-52"/>
            </a:endParaRPr>
          </a:p>
        </p:txBody>
      </p:sp>
      <p:sp>
        <p:nvSpPr>
          <p:cNvPr id="11272" name="Прямоугольник 51"/>
          <p:cNvSpPr>
            <a:spLocks noChangeArrowheads="1"/>
          </p:cNvSpPr>
          <p:nvPr/>
        </p:nvSpPr>
        <p:spPr bwMode="auto">
          <a:xfrm rot="178539">
            <a:off x="938213" y="4300538"/>
            <a:ext cx="566737" cy="200025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91385" tIns="45695" rIns="91385" bIns="45695" anchor="ctr"/>
          <a:lstStyle/>
          <a:p>
            <a:pPr algn="ctr" defTabSz="911225"/>
            <a:endParaRPr lang="ru-RU">
              <a:solidFill>
                <a:srgbClr val="FFFFFF"/>
              </a:solidFill>
              <a:latin typeface="Calibri" charset="-52"/>
            </a:endParaRPr>
          </a:p>
        </p:txBody>
      </p:sp>
      <p:sp>
        <p:nvSpPr>
          <p:cNvPr id="11273" name="Прямоугольник 51"/>
          <p:cNvSpPr>
            <a:spLocks noChangeArrowheads="1"/>
          </p:cNvSpPr>
          <p:nvPr/>
        </p:nvSpPr>
        <p:spPr bwMode="auto">
          <a:xfrm rot="178539">
            <a:off x="2295525" y="4229100"/>
            <a:ext cx="566738" cy="200025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91385" tIns="45695" rIns="91385" bIns="45695" anchor="ctr"/>
          <a:lstStyle/>
          <a:p>
            <a:pPr algn="ctr" defTabSz="911225"/>
            <a:endParaRPr lang="ru-RU">
              <a:solidFill>
                <a:srgbClr val="FFFFFF"/>
              </a:solidFill>
              <a:latin typeface="Calibri" charset="-52"/>
            </a:endParaRPr>
          </a:p>
        </p:txBody>
      </p:sp>
      <p:sp>
        <p:nvSpPr>
          <p:cNvPr id="11274" name="Прямоугольник 51"/>
          <p:cNvSpPr>
            <a:spLocks noChangeArrowheads="1"/>
          </p:cNvSpPr>
          <p:nvPr/>
        </p:nvSpPr>
        <p:spPr bwMode="auto">
          <a:xfrm rot="178539">
            <a:off x="6792913" y="2641600"/>
            <a:ext cx="352425" cy="225425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91385" tIns="45695" rIns="91385" bIns="45695" anchor="ctr"/>
          <a:lstStyle/>
          <a:p>
            <a:pPr algn="ctr" defTabSz="911225"/>
            <a:endParaRPr lang="ru-RU">
              <a:solidFill>
                <a:srgbClr val="FFFFFF"/>
              </a:solidFill>
              <a:latin typeface="Calibri" charset="-52"/>
            </a:endParaRPr>
          </a:p>
        </p:txBody>
      </p:sp>
      <p:sp>
        <p:nvSpPr>
          <p:cNvPr id="11275" name="Прямоугольник 51"/>
          <p:cNvSpPr>
            <a:spLocks noChangeArrowheads="1"/>
          </p:cNvSpPr>
          <p:nvPr/>
        </p:nvSpPr>
        <p:spPr bwMode="auto">
          <a:xfrm rot="178539">
            <a:off x="7065963" y="3000375"/>
            <a:ext cx="438150" cy="231775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91385" tIns="45695" rIns="91385" bIns="45695" anchor="ctr"/>
          <a:lstStyle/>
          <a:p>
            <a:pPr algn="ctr" defTabSz="911225"/>
            <a:endParaRPr lang="ru-RU">
              <a:solidFill>
                <a:srgbClr val="FFFFFF"/>
              </a:solidFill>
              <a:latin typeface="Calibri" charset="-52"/>
            </a:endParaRPr>
          </a:p>
        </p:txBody>
      </p:sp>
      <p:sp>
        <p:nvSpPr>
          <p:cNvPr id="11276" name="Прямоугольник 51"/>
          <p:cNvSpPr>
            <a:spLocks noChangeArrowheads="1"/>
          </p:cNvSpPr>
          <p:nvPr/>
        </p:nvSpPr>
        <p:spPr bwMode="auto">
          <a:xfrm rot="-5400000">
            <a:off x="4937919" y="3437731"/>
            <a:ext cx="415925" cy="138113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91385" tIns="45695" rIns="91385" bIns="45695" anchor="ctr"/>
          <a:lstStyle/>
          <a:p>
            <a:pPr algn="ctr" defTabSz="911225"/>
            <a:endParaRPr lang="ru-RU">
              <a:solidFill>
                <a:srgbClr val="FFFFFF"/>
              </a:solidFill>
              <a:latin typeface="Calibri" charset="-52"/>
            </a:endParaRPr>
          </a:p>
        </p:txBody>
      </p:sp>
      <p:sp>
        <p:nvSpPr>
          <p:cNvPr id="11277" name="Прямоугольник 51"/>
          <p:cNvSpPr>
            <a:spLocks noChangeArrowheads="1"/>
          </p:cNvSpPr>
          <p:nvPr/>
        </p:nvSpPr>
        <p:spPr bwMode="auto">
          <a:xfrm rot="178539">
            <a:off x="7083425" y="2005013"/>
            <a:ext cx="206375" cy="133350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91385" tIns="45695" rIns="91385" bIns="45695" anchor="ctr"/>
          <a:lstStyle/>
          <a:p>
            <a:pPr algn="ctr" defTabSz="911225"/>
            <a:endParaRPr lang="ru-RU">
              <a:solidFill>
                <a:srgbClr val="FFFFFF"/>
              </a:solidFill>
              <a:latin typeface="Calibri" charset="-52"/>
            </a:endParaRPr>
          </a:p>
        </p:txBody>
      </p:sp>
      <p:sp>
        <p:nvSpPr>
          <p:cNvPr id="11278" name="Прямоугольник 51"/>
          <p:cNvSpPr>
            <a:spLocks noChangeArrowheads="1"/>
          </p:cNvSpPr>
          <p:nvPr/>
        </p:nvSpPr>
        <p:spPr bwMode="auto">
          <a:xfrm rot="178539">
            <a:off x="7505700" y="2647950"/>
            <a:ext cx="217488" cy="276225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91385" tIns="45695" rIns="91385" bIns="45695" anchor="ctr"/>
          <a:lstStyle/>
          <a:p>
            <a:pPr algn="ctr" defTabSz="911225"/>
            <a:endParaRPr lang="ru-RU">
              <a:solidFill>
                <a:srgbClr val="FFFFFF"/>
              </a:solidFill>
              <a:latin typeface="Calibri" charset="-52"/>
            </a:endParaRPr>
          </a:p>
        </p:txBody>
      </p:sp>
      <p:sp>
        <p:nvSpPr>
          <p:cNvPr id="11279" name="Прямоугольник 51"/>
          <p:cNvSpPr>
            <a:spLocks noChangeArrowheads="1"/>
          </p:cNvSpPr>
          <p:nvPr/>
        </p:nvSpPr>
        <p:spPr bwMode="auto">
          <a:xfrm rot="178539">
            <a:off x="5362575" y="4281488"/>
            <a:ext cx="204788" cy="174625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91385" tIns="45695" rIns="91385" bIns="45695" anchor="ctr"/>
          <a:lstStyle/>
          <a:p>
            <a:pPr algn="ctr" defTabSz="911225"/>
            <a:endParaRPr lang="ru-RU">
              <a:solidFill>
                <a:srgbClr val="FFFFFF"/>
              </a:solidFill>
              <a:latin typeface="Calibri" charset="-52"/>
            </a:endParaRPr>
          </a:p>
        </p:txBody>
      </p:sp>
      <p:sp>
        <p:nvSpPr>
          <p:cNvPr id="11280" name="Прямоугольник 51"/>
          <p:cNvSpPr>
            <a:spLocks noChangeArrowheads="1"/>
          </p:cNvSpPr>
          <p:nvPr/>
        </p:nvSpPr>
        <p:spPr bwMode="auto">
          <a:xfrm rot="178539">
            <a:off x="3219450" y="4138613"/>
            <a:ext cx="204788" cy="182562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91385" tIns="45695" rIns="91385" bIns="45695" anchor="ctr"/>
          <a:lstStyle/>
          <a:p>
            <a:pPr algn="ctr" defTabSz="911225"/>
            <a:endParaRPr lang="ru-RU">
              <a:solidFill>
                <a:srgbClr val="FFFFFF"/>
              </a:solidFill>
              <a:latin typeface="Calibri" charset="-52"/>
            </a:endParaRPr>
          </a:p>
        </p:txBody>
      </p:sp>
      <p:sp>
        <p:nvSpPr>
          <p:cNvPr id="11281" name="Прямоугольник 51"/>
          <p:cNvSpPr>
            <a:spLocks noChangeArrowheads="1"/>
          </p:cNvSpPr>
          <p:nvPr/>
        </p:nvSpPr>
        <p:spPr bwMode="auto">
          <a:xfrm rot="178539">
            <a:off x="1862138" y="4287838"/>
            <a:ext cx="217487" cy="219075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91385" tIns="45695" rIns="91385" bIns="45695" anchor="ctr"/>
          <a:lstStyle/>
          <a:p>
            <a:pPr algn="ctr" defTabSz="911225"/>
            <a:endParaRPr lang="ru-RU">
              <a:solidFill>
                <a:srgbClr val="FFFFFF"/>
              </a:solidFill>
              <a:latin typeface="Calibri" charset="-52"/>
            </a:endParaRPr>
          </a:p>
        </p:txBody>
      </p:sp>
      <p:sp>
        <p:nvSpPr>
          <p:cNvPr id="11282" name="Прямоугольник 51"/>
          <p:cNvSpPr>
            <a:spLocks noChangeArrowheads="1"/>
          </p:cNvSpPr>
          <p:nvPr/>
        </p:nvSpPr>
        <p:spPr bwMode="auto">
          <a:xfrm rot="178539">
            <a:off x="4495800" y="5084763"/>
            <a:ext cx="503238" cy="177800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91385" tIns="45695" rIns="91385" bIns="45695" anchor="ctr"/>
          <a:lstStyle/>
          <a:p>
            <a:pPr algn="ctr" defTabSz="911225"/>
            <a:endParaRPr lang="ru-RU">
              <a:solidFill>
                <a:srgbClr val="FFFFFF"/>
              </a:solidFill>
              <a:latin typeface="Calibri" charset="-52"/>
            </a:endParaRPr>
          </a:p>
        </p:txBody>
      </p:sp>
      <p:sp>
        <p:nvSpPr>
          <p:cNvPr id="11283" name="Прямоугольник 51"/>
          <p:cNvSpPr>
            <a:spLocks noChangeArrowheads="1"/>
          </p:cNvSpPr>
          <p:nvPr/>
        </p:nvSpPr>
        <p:spPr bwMode="auto">
          <a:xfrm rot="178539">
            <a:off x="4719638" y="5516563"/>
            <a:ext cx="225425" cy="204787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91385" tIns="45695" rIns="91385" bIns="45695" anchor="ctr"/>
          <a:lstStyle/>
          <a:p>
            <a:pPr algn="ctr" defTabSz="911225"/>
            <a:endParaRPr lang="ru-RU">
              <a:solidFill>
                <a:srgbClr val="FFFFFF"/>
              </a:solidFill>
              <a:latin typeface="Calibri" charset="-52"/>
            </a:endParaRPr>
          </a:p>
        </p:txBody>
      </p:sp>
      <p:sp>
        <p:nvSpPr>
          <p:cNvPr id="11284" name="Прямоугольник 51"/>
          <p:cNvSpPr>
            <a:spLocks noChangeArrowheads="1"/>
          </p:cNvSpPr>
          <p:nvPr/>
        </p:nvSpPr>
        <p:spPr bwMode="auto">
          <a:xfrm rot="178539">
            <a:off x="7004050" y="3584575"/>
            <a:ext cx="223838" cy="136525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91385" tIns="45695" rIns="91385" bIns="45695" anchor="ctr"/>
          <a:lstStyle/>
          <a:p>
            <a:pPr algn="ctr" defTabSz="911225"/>
            <a:endParaRPr lang="ru-RU">
              <a:solidFill>
                <a:srgbClr val="FFFFFF"/>
              </a:solidFill>
              <a:latin typeface="Calibri" charset="-52"/>
            </a:endParaRPr>
          </a:p>
        </p:txBody>
      </p:sp>
      <p:sp>
        <p:nvSpPr>
          <p:cNvPr id="11285" name="Прямоугольник 51"/>
          <p:cNvSpPr>
            <a:spLocks noChangeArrowheads="1"/>
          </p:cNvSpPr>
          <p:nvPr/>
        </p:nvSpPr>
        <p:spPr bwMode="auto">
          <a:xfrm rot="178539">
            <a:off x="582613" y="4718050"/>
            <a:ext cx="134937" cy="136525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91385" tIns="45695" rIns="91385" bIns="45695" anchor="ctr"/>
          <a:lstStyle/>
          <a:p>
            <a:pPr algn="ctr" defTabSz="911225"/>
            <a:endParaRPr lang="ru-RU">
              <a:solidFill>
                <a:srgbClr val="FFFFFF"/>
              </a:solidFill>
              <a:latin typeface="Calibri" charset="-52"/>
            </a:endParaRPr>
          </a:p>
        </p:txBody>
      </p:sp>
      <p:grpSp>
        <p:nvGrpSpPr>
          <p:cNvPr id="11286" name="Group 265"/>
          <p:cNvGrpSpPr>
            <a:grpSpLocks/>
          </p:cNvGrpSpPr>
          <p:nvPr/>
        </p:nvGrpSpPr>
        <p:grpSpPr bwMode="auto">
          <a:xfrm>
            <a:off x="5072063" y="2786063"/>
            <a:ext cx="503237" cy="200025"/>
            <a:chOff x="249" y="2931"/>
            <a:chExt cx="907" cy="363"/>
          </a:xfrm>
        </p:grpSpPr>
        <p:sp>
          <p:nvSpPr>
            <p:cNvPr id="11386" name="Rectangle 266"/>
            <p:cNvSpPr>
              <a:spLocks noChangeArrowheads="1"/>
            </p:cNvSpPr>
            <p:nvPr/>
          </p:nvSpPr>
          <p:spPr bwMode="auto">
            <a:xfrm>
              <a:off x="431" y="2931"/>
              <a:ext cx="544" cy="363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65290" tIns="32645" rIns="65290" bIns="32645" anchor="ctr"/>
            <a:lstStyle/>
            <a:p>
              <a:pPr defTabSz="912813"/>
              <a:endParaRPr lang="ru-RU" sz="3900" b="1">
                <a:solidFill>
                  <a:srgbClr val="000000"/>
                </a:solidFill>
                <a:latin typeface="Calibri" charset="-52"/>
              </a:endParaRPr>
            </a:p>
          </p:txBody>
        </p:sp>
        <p:sp>
          <p:nvSpPr>
            <p:cNvPr id="11387" name="Line 267"/>
            <p:cNvSpPr>
              <a:spLocks noChangeShapeType="1"/>
            </p:cNvSpPr>
            <p:nvPr/>
          </p:nvSpPr>
          <p:spPr bwMode="auto">
            <a:xfrm>
              <a:off x="249" y="3067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88" name="Line 268"/>
            <p:cNvSpPr>
              <a:spLocks noChangeShapeType="1"/>
            </p:cNvSpPr>
            <p:nvPr/>
          </p:nvSpPr>
          <p:spPr bwMode="auto">
            <a:xfrm>
              <a:off x="249" y="3203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89" name="Line 269"/>
            <p:cNvSpPr>
              <a:spLocks noChangeShapeType="1"/>
            </p:cNvSpPr>
            <p:nvPr/>
          </p:nvSpPr>
          <p:spPr bwMode="auto">
            <a:xfrm>
              <a:off x="975" y="3203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90" name="Line 270"/>
            <p:cNvSpPr>
              <a:spLocks noChangeShapeType="1"/>
            </p:cNvSpPr>
            <p:nvPr/>
          </p:nvSpPr>
          <p:spPr bwMode="auto">
            <a:xfrm>
              <a:off x="975" y="3067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287" name="Group 265"/>
          <p:cNvGrpSpPr>
            <a:grpSpLocks/>
          </p:cNvGrpSpPr>
          <p:nvPr/>
        </p:nvGrpSpPr>
        <p:grpSpPr bwMode="auto">
          <a:xfrm>
            <a:off x="3643313" y="4714875"/>
            <a:ext cx="503237" cy="200025"/>
            <a:chOff x="249" y="2931"/>
            <a:chExt cx="907" cy="363"/>
          </a:xfrm>
        </p:grpSpPr>
        <p:sp>
          <p:nvSpPr>
            <p:cNvPr id="11381" name="Rectangle 266"/>
            <p:cNvSpPr>
              <a:spLocks noChangeArrowheads="1"/>
            </p:cNvSpPr>
            <p:nvPr/>
          </p:nvSpPr>
          <p:spPr bwMode="auto">
            <a:xfrm>
              <a:off x="431" y="2931"/>
              <a:ext cx="544" cy="363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65290" tIns="32645" rIns="65290" bIns="32645" anchor="ctr"/>
            <a:lstStyle/>
            <a:p>
              <a:pPr defTabSz="912813"/>
              <a:endParaRPr lang="ru-RU" sz="3900" b="1">
                <a:solidFill>
                  <a:srgbClr val="000000"/>
                </a:solidFill>
                <a:latin typeface="Calibri" charset="-52"/>
              </a:endParaRPr>
            </a:p>
          </p:txBody>
        </p:sp>
        <p:sp>
          <p:nvSpPr>
            <p:cNvPr id="11382" name="Line 267"/>
            <p:cNvSpPr>
              <a:spLocks noChangeShapeType="1"/>
            </p:cNvSpPr>
            <p:nvPr/>
          </p:nvSpPr>
          <p:spPr bwMode="auto">
            <a:xfrm>
              <a:off x="249" y="3067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83" name="Line 268"/>
            <p:cNvSpPr>
              <a:spLocks noChangeShapeType="1"/>
            </p:cNvSpPr>
            <p:nvPr/>
          </p:nvSpPr>
          <p:spPr bwMode="auto">
            <a:xfrm>
              <a:off x="249" y="3203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84" name="Line 269"/>
            <p:cNvSpPr>
              <a:spLocks noChangeShapeType="1"/>
            </p:cNvSpPr>
            <p:nvPr/>
          </p:nvSpPr>
          <p:spPr bwMode="auto">
            <a:xfrm>
              <a:off x="975" y="3203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85" name="Line 270"/>
            <p:cNvSpPr>
              <a:spLocks noChangeShapeType="1"/>
            </p:cNvSpPr>
            <p:nvPr/>
          </p:nvSpPr>
          <p:spPr bwMode="auto">
            <a:xfrm>
              <a:off x="975" y="3067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288" name="Прямоугольник 55"/>
          <p:cNvSpPr>
            <a:spLocks noChangeArrowheads="1"/>
          </p:cNvSpPr>
          <p:nvPr/>
        </p:nvSpPr>
        <p:spPr bwMode="auto">
          <a:xfrm>
            <a:off x="4429125" y="2571750"/>
            <a:ext cx="285750" cy="142875"/>
          </a:xfrm>
          <a:prstGeom prst="rect">
            <a:avLst/>
          </a:prstGeom>
          <a:solidFill>
            <a:srgbClr val="1AF253"/>
          </a:solidFill>
          <a:ln w="25400" algn="ctr">
            <a:solidFill>
              <a:srgbClr val="1AF253"/>
            </a:solidFill>
            <a:miter lim="800000"/>
            <a:headEnd/>
            <a:tailEnd/>
          </a:ln>
        </p:spPr>
        <p:txBody>
          <a:bodyPr lIns="91385" tIns="45695" rIns="91385" bIns="45695" anchor="ctr"/>
          <a:lstStyle/>
          <a:p>
            <a:pPr algn="ctr" defTabSz="911225"/>
            <a:endParaRPr lang="ru-RU">
              <a:solidFill>
                <a:srgbClr val="FFFFFF"/>
              </a:solidFill>
              <a:latin typeface="Calibri" charset="-52"/>
            </a:endParaRPr>
          </a:p>
        </p:txBody>
      </p:sp>
      <p:sp>
        <p:nvSpPr>
          <p:cNvPr id="11289" name="Прямоугольник 145"/>
          <p:cNvSpPr>
            <a:spLocks noChangeArrowheads="1"/>
          </p:cNvSpPr>
          <p:nvPr/>
        </p:nvSpPr>
        <p:spPr bwMode="auto">
          <a:xfrm>
            <a:off x="2000250" y="5643563"/>
            <a:ext cx="215900" cy="215900"/>
          </a:xfrm>
          <a:prstGeom prst="rect">
            <a:avLst/>
          </a:prstGeom>
          <a:noFill/>
          <a:ln w="25400" algn="ctr">
            <a:solidFill>
              <a:srgbClr val="0070C0"/>
            </a:solidFill>
            <a:miter lim="800000"/>
            <a:headEnd/>
            <a:tailEnd/>
          </a:ln>
        </p:spPr>
        <p:txBody>
          <a:bodyPr lIns="91407" tIns="45705" rIns="91407" bIns="45705" anchor="ctr"/>
          <a:lstStyle/>
          <a:p>
            <a:pPr algn="ctr" defTabSz="652463"/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1290" name="Прямоугольник 145"/>
          <p:cNvSpPr>
            <a:spLocks noChangeArrowheads="1"/>
          </p:cNvSpPr>
          <p:nvPr/>
        </p:nvSpPr>
        <p:spPr bwMode="auto">
          <a:xfrm>
            <a:off x="4143375" y="2714625"/>
            <a:ext cx="215900" cy="215900"/>
          </a:xfrm>
          <a:prstGeom prst="rect">
            <a:avLst/>
          </a:prstGeom>
          <a:noFill/>
          <a:ln w="25400" algn="ctr">
            <a:solidFill>
              <a:srgbClr val="0070C0"/>
            </a:solidFill>
            <a:miter lim="800000"/>
            <a:headEnd/>
            <a:tailEnd/>
          </a:ln>
        </p:spPr>
        <p:txBody>
          <a:bodyPr lIns="91407" tIns="45705" rIns="91407" bIns="45705" anchor="ctr"/>
          <a:lstStyle/>
          <a:p>
            <a:pPr algn="ctr" defTabSz="652463"/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1291" name="AutoShape 252"/>
          <p:cNvSpPr>
            <a:spLocks noChangeArrowheads="1"/>
          </p:cNvSpPr>
          <p:nvPr/>
        </p:nvSpPr>
        <p:spPr bwMode="auto">
          <a:xfrm>
            <a:off x="2143125" y="3857625"/>
            <a:ext cx="1231900" cy="406400"/>
          </a:xfrm>
          <a:prstGeom prst="wedgeRectCallout">
            <a:avLst>
              <a:gd name="adj1" fmla="val -54986"/>
              <a:gd name="adj2" fmla="val 386574"/>
            </a:avLst>
          </a:prstGeom>
          <a:solidFill>
            <a:schemeClr val="accent1">
              <a:alpha val="8313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7865" tIns="63931" rIns="127865" bIns="63931">
            <a:spAutoFit/>
          </a:bodyPr>
          <a:lstStyle/>
          <a:p>
            <a:pPr algn="ctr" defTabSz="1790700"/>
            <a:r>
              <a:rPr lang="ru-RU" sz="1000">
                <a:cs typeface="Times New Roman" pitchFamily="18" charset="0"/>
              </a:rPr>
              <a:t>Колодец</a:t>
            </a:r>
          </a:p>
          <a:p>
            <a:pPr algn="ctr" defTabSz="1790700"/>
            <a:r>
              <a:rPr lang="ru-RU" sz="800" i="1">
                <a:cs typeface="Times New Roman" pitchFamily="18" charset="0"/>
              </a:rPr>
              <a:t>Дебит  – 10 м.куб..</a:t>
            </a:r>
          </a:p>
        </p:txBody>
      </p:sp>
      <p:sp>
        <p:nvSpPr>
          <p:cNvPr id="11292" name="AutoShape 252"/>
          <p:cNvSpPr>
            <a:spLocks noChangeArrowheads="1"/>
          </p:cNvSpPr>
          <p:nvPr/>
        </p:nvSpPr>
        <p:spPr bwMode="auto">
          <a:xfrm>
            <a:off x="5000625" y="2286000"/>
            <a:ext cx="1231900" cy="406400"/>
          </a:xfrm>
          <a:prstGeom prst="wedgeRectCallout">
            <a:avLst>
              <a:gd name="adj1" fmla="val -106477"/>
              <a:gd name="adj2" fmla="val 85333"/>
            </a:avLst>
          </a:prstGeom>
          <a:solidFill>
            <a:schemeClr val="accent1">
              <a:alpha val="8313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7865" tIns="63931" rIns="127865" bIns="63931">
            <a:spAutoFit/>
          </a:bodyPr>
          <a:lstStyle/>
          <a:p>
            <a:pPr algn="ctr" defTabSz="1790700"/>
            <a:r>
              <a:rPr lang="ru-RU" sz="1000">
                <a:cs typeface="Times New Roman" pitchFamily="18" charset="0"/>
              </a:rPr>
              <a:t>Колодец</a:t>
            </a:r>
          </a:p>
          <a:p>
            <a:pPr algn="ctr" defTabSz="1790700"/>
            <a:r>
              <a:rPr lang="ru-RU" sz="800" i="1">
                <a:cs typeface="Times New Roman" pitchFamily="18" charset="0"/>
              </a:rPr>
              <a:t>Дебит  – 10 м.куб..</a:t>
            </a:r>
          </a:p>
        </p:txBody>
      </p:sp>
      <p:sp>
        <p:nvSpPr>
          <p:cNvPr id="11293" name="AutoShape 252"/>
          <p:cNvSpPr>
            <a:spLocks noChangeArrowheads="1"/>
          </p:cNvSpPr>
          <p:nvPr/>
        </p:nvSpPr>
        <p:spPr bwMode="auto">
          <a:xfrm>
            <a:off x="5857875" y="3500438"/>
            <a:ext cx="1785938" cy="1206500"/>
          </a:xfrm>
          <a:prstGeom prst="wedgeRectCallout">
            <a:avLst>
              <a:gd name="adj1" fmla="val -160241"/>
              <a:gd name="adj2" fmla="val 57829"/>
            </a:avLst>
          </a:prstGeom>
          <a:solidFill>
            <a:srgbClr val="BBE0E3">
              <a:alpha val="7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27680" tIns="63847" rIns="127680" bIns="63847">
            <a:spAutoFit/>
          </a:bodyPr>
          <a:lstStyle/>
          <a:p>
            <a:pPr defTabSz="1789113"/>
            <a:r>
              <a:rPr lang="ru-RU" sz="1000" b="1" dirty="0">
                <a:solidFill>
                  <a:srgbClr val="000000"/>
                </a:solidFill>
                <a:cs typeface="Times New Roman" pitchFamily="18" charset="0"/>
              </a:rPr>
              <a:t>Трансформаторная </a:t>
            </a:r>
          </a:p>
          <a:p>
            <a:pPr defTabSz="1789113"/>
            <a:r>
              <a:rPr lang="ru-RU" sz="1000" b="1" dirty="0">
                <a:solidFill>
                  <a:srgbClr val="000000"/>
                </a:solidFill>
                <a:cs typeface="Times New Roman" pitchFamily="18" charset="0"/>
              </a:rPr>
              <a:t>Подстанция 1 шт.</a:t>
            </a:r>
          </a:p>
          <a:p>
            <a:pPr defTabSz="1789113"/>
            <a:r>
              <a:rPr lang="ru-RU" sz="1000" b="1" i="1" dirty="0">
                <a:solidFill>
                  <a:srgbClr val="000000"/>
                </a:solidFill>
                <a:cs typeface="Times New Roman" pitchFamily="18" charset="0"/>
              </a:rPr>
              <a:t>Мощность – </a:t>
            </a:r>
            <a:r>
              <a:rPr lang="ru-RU" sz="1000" b="1" i="1" dirty="0" smtClean="0">
                <a:solidFill>
                  <a:srgbClr val="000000"/>
                </a:solidFill>
                <a:cs typeface="Times New Roman" pitchFamily="18" charset="0"/>
              </a:rPr>
              <a:t>10/04</a:t>
            </a:r>
            <a:r>
              <a:rPr lang="ru-RU" sz="1000" b="1" i="1" dirty="0" smtClean="0">
                <a:solidFill>
                  <a:srgbClr val="000000"/>
                </a:solidFill>
                <a:cs typeface="Times New Roman" pitchFamily="18" charset="0"/>
              </a:rPr>
              <a:t>кВ</a:t>
            </a:r>
            <a:endParaRPr lang="ru-RU" sz="1000" b="1" i="1" dirty="0">
              <a:solidFill>
                <a:srgbClr val="000000"/>
              </a:solidFill>
              <a:cs typeface="Times New Roman" pitchFamily="18" charset="0"/>
            </a:endParaRPr>
          </a:p>
          <a:p>
            <a:pPr defTabSz="1789113"/>
            <a:r>
              <a:rPr lang="ru-RU" sz="1000" b="1" i="1" dirty="0">
                <a:solidFill>
                  <a:srgbClr val="000000"/>
                </a:solidFill>
                <a:cs typeface="Times New Roman" pitchFamily="18" charset="0"/>
              </a:rPr>
              <a:t>Население – 32</a:t>
            </a:r>
          </a:p>
          <a:p>
            <a:pPr defTabSz="1789113"/>
            <a:r>
              <a:rPr lang="ru-RU" sz="1000" b="1" i="1" dirty="0">
                <a:solidFill>
                  <a:srgbClr val="000000"/>
                </a:solidFill>
                <a:cs typeface="Times New Roman" pitchFamily="18" charset="0"/>
              </a:rPr>
              <a:t>Дом – 26</a:t>
            </a:r>
          </a:p>
          <a:p>
            <a:pPr defTabSz="1789113"/>
            <a:r>
              <a:rPr lang="ru-RU" sz="1000" b="1" i="1" dirty="0">
                <a:solidFill>
                  <a:srgbClr val="000000"/>
                </a:solidFill>
                <a:cs typeface="Times New Roman" pitchFamily="18" charset="0"/>
              </a:rPr>
              <a:t>Соц.важные объекты - 1</a:t>
            </a:r>
          </a:p>
        </p:txBody>
      </p:sp>
      <p:sp>
        <p:nvSpPr>
          <p:cNvPr id="11294" name="AutoShape 252"/>
          <p:cNvSpPr>
            <a:spLocks noChangeArrowheads="1"/>
          </p:cNvSpPr>
          <p:nvPr/>
        </p:nvSpPr>
        <p:spPr bwMode="auto">
          <a:xfrm>
            <a:off x="6858000" y="2214563"/>
            <a:ext cx="1785938" cy="1206500"/>
          </a:xfrm>
          <a:prstGeom prst="wedgeRectCallout">
            <a:avLst>
              <a:gd name="adj1" fmla="val -130435"/>
              <a:gd name="adj2" fmla="val 6153"/>
            </a:avLst>
          </a:prstGeom>
          <a:solidFill>
            <a:schemeClr val="accent1"/>
          </a:solidFill>
          <a:ln w="9525">
            <a:solidFill>
              <a:srgbClr val="000000">
                <a:alpha val="25882"/>
              </a:srgbClr>
            </a:solidFill>
            <a:miter lim="800000"/>
            <a:headEnd/>
            <a:tailEnd/>
          </a:ln>
        </p:spPr>
        <p:txBody>
          <a:bodyPr lIns="127680" tIns="63847" rIns="127680" bIns="63847">
            <a:spAutoFit/>
          </a:bodyPr>
          <a:lstStyle/>
          <a:p>
            <a:pPr defTabSz="1789113"/>
            <a:r>
              <a:rPr lang="ru-RU" sz="1000" b="1" dirty="0">
                <a:solidFill>
                  <a:srgbClr val="000000"/>
                </a:solidFill>
                <a:cs typeface="Times New Roman" pitchFamily="18" charset="0"/>
              </a:rPr>
              <a:t>Трансформаторная </a:t>
            </a:r>
          </a:p>
          <a:p>
            <a:pPr defTabSz="1789113"/>
            <a:r>
              <a:rPr lang="ru-RU" sz="1000" b="1" dirty="0">
                <a:solidFill>
                  <a:srgbClr val="000000"/>
                </a:solidFill>
                <a:cs typeface="Times New Roman" pitchFamily="18" charset="0"/>
              </a:rPr>
              <a:t>Подстанция 1 шт.</a:t>
            </a:r>
          </a:p>
          <a:p>
            <a:pPr defTabSz="1789113"/>
            <a:r>
              <a:rPr lang="ru-RU" sz="1000" b="1" i="1" dirty="0">
                <a:solidFill>
                  <a:srgbClr val="000000"/>
                </a:solidFill>
                <a:cs typeface="Times New Roman" pitchFamily="18" charset="0"/>
              </a:rPr>
              <a:t>Мощность – </a:t>
            </a:r>
            <a:r>
              <a:rPr lang="ru-RU" sz="1000" b="1" i="1" dirty="0" smtClean="0">
                <a:solidFill>
                  <a:srgbClr val="000000"/>
                </a:solidFill>
                <a:cs typeface="Times New Roman" pitchFamily="18" charset="0"/>
              </a:rPr>
              <a:t>10/04</a:t>
            </a:r>
            <a:r>
              <a:rPr lang="ru-RU" sz="1000" b="1" i="1" dirty="0" smtClean="0">
                <a:solidFill>
                  <a:srgbClr val="000000"/>
                </a:solidFill>
                <a:cs typeface="Times New Roman" pitchFamily="18" charset="0"/>
              </a:rPr>
              <a:t>кВ</a:t>
            </a:r>
            <a:endParaRPr lang="ru-RU" sz="1000" b="1" i="1" dirty="0">
              <a:solidFill>
                <a:srgbClr val="000000"/>
              </a:solidFill>
              <a:cs typeface="Times New Roman" pitchFamily="18" charset="0"/>
            </a:endParaRPr>
          </a:p>
          <a:p>
            <a:pPr defTabSz="1789113"/>
            <a:r>
              <a:rPr lang="ru-RU" sz="1000" b="1" i="1" dirty="0">
                <a:solidFill>
                  <a:srgbClr val="000000"/>
                </a:solidFill>
                <a:cs typeface="Times New Roman" pitchFamily="18" charset="0"/>
              </a:rPr>
              <a:t>Население – 23</a:t>
            </a:r>
          </a:p>
          <a:p>
            <a:pPr defTabSz="1789113"/>
            <a:r>
              <a:rPr lang="ru-RU" sz="1000" b="1" i="1" dirty="0">
                <a:solidFill>
                  <a:srgbClr val="000000"/>
                </a:solidFill>
                <a:cs typeface="Times New Roman" pitchFamily="18" charset="0"/>
              </a:rPr>
              <a:t>Дом – 10</a:t>
            </a:r>
          </a:p>
          <a:p>
            <a:pPr defTabSz="1789113"/>
            <a:r>
              <a:rPr lang="ru-RU" sz="1000" b="1" i="1" dirty="0">
                <a:solidFill>
                  <a:srgbClr val="000000"/>
                </a:solidFill>
                <a:cs typeface="Times New Roman" pitchFamily="18" charset="0"/>
              </a:rPr>
              <a:t>Соц.важные объекты - 1</a:t>
            </a:r>
          </a:p>
        </p:txBody>
      </p:sp>
      <p:sp>
        <p:nvSpPr>
          <p:cNvPr id="11295" name="Text Box 207"/>
          <p:cNvSpPr txBox="1">
            <a:spLocks noChangeArrowheads="1"/>
          </p:cNvSpPr>
          <p:nvPr/>
        </p:nvSpPr>
        <p:spPr bwMode="auto">
          <a:xfrm>
            <a:off x="3357563" y="1071563"/>
            <a:ext cx="5786437" cy="74453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lIns="127768" tIns="63887" rIns="127768" bIns="63887">
            <a:spAutoFit/>
          </a:bodyPr>
          <a:lstStyle/>
          <a:p>
            <a:pPr algn="ctr" defTabSz="1789113">
              <a:spcBef>
                <a:spcPct val="50000"/>
              </a:spcBef>
            </a:pPr>
            <a:r>
              <a:rPr lang="ru-RU" sz="800" b="1" u="sng">
                <a:latin typeface="Times New Roman" pitchFamily="18" charset="0"/>
              </a:rPr>
              <a:t>Превентивные мероприятия проводимые ОМСУ</a:t>
            </a:r>
          </a:p>
          <a:p>
            <a:pPr defTabSz="1789113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</a:rPr>
              <a:t>Восстанавливаются и содержатся в исправном состоянии источники противопожарного водоснабжения, в зимнее время расчищаются дороги, подъезды к источникам водоснабжения, создаются не замерзающие проруби.</a:t>
            </a:r>
          </a:p>
          <a:p>
            <a:pPr defTabSz="1789113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</a:rPr>
              <a:t>В летний период производится выкос травы перед домами, производится разборка ветхих и заброшенных строений</a:t>
            </a:r>
          </a:p>
        </p:txBody>
      </p:sp>
      <p:graphicFrame>
        <p:nvGraphicFramePr>
          <p:cNvPr id="45" name="Group 100"/>
          <p:cNvGraphicFramePr>
            <a:graphicFrameLocks noGrp="1"/>
          </p:cNvGraphicFramePr>
          <p:nvPr/>
        </p:nvGraphicFramePr>
        <p:xfrm>
          <a:off x="0" y="1071563"/>
          <a:ext cx="3390900" cy="609601"/>
        </p:xfrm>
        <a:graphic>
          <a:graphicData uri="http://schemas.openxmlformats.org/drawingml/2006/table">
            <a:tbl>
              <a:tblPr/>
              <a:tblGrid>
                <a:gridCol w="1049338"/>
                <a:gridCol w="1362075"/>
                <a:gridCol w="979487"/>
              </a:tblGrid>
              <a:tr h="201613">
                <a:tc gridSpan="3"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Таблица вызовов</a:t>
                      </a:r>
                    </a:p>
                  </a:txBody>
                  <a:tcPr marL="25155" marR="25155" marT="25155" marB="2515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</a:t>
                      </a:r>
                    </a:p>
                  </a:txBody>
                  <a:tcPr marL="25155" marR="25155" marT="25155" marB="2515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Ф.И.О. Должность руководителя</a:t>
                      </a:r>
                    </a:p>
                  </a:txBody>
                  <a:tcPr marL="25155" marR="25155" marT="25155" marB="2515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Телефон</a:t>
                      </a:r>
                    </a:p>
                  </a:txBody>
                  <a:tcPr marL="25155" marR="25155" marT="25155" marB="2515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ПЧ-62 ОФПС -8</a:t>
                      </a: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25155" marR="25155" marT="25155" marB="2515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Максуль Н.В.</a:t>
                      </a: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25155" marR="25155" marT="25155" marB="2515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8-383-251-2-50-01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itchFamily="18" charset="0"/>
                          <a:cs typeface="Times New Roman" pitchFamily="18" charset="0"/>
                        </a:rPr>
                        <a:t>ЕДДС- 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8-383-251-2-32-48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25155" marR="25155" marT="25155" marB="2515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6" name="Group 100"/>
          <p:cNvGraphicFramePr>
            <a:graphicFrameLocks noGrp="1"/>
          </p:cNvGraphicFramePr>
          <p:nvPr/>
        </p:nvGraphicFramePr>
        <p:xfrm>
          <a:off x="0" y="5857875"/>
          <a:ext cx="3390900" cy="609601"/>
        </p:xfrm>
        <a:graphic>
          <a:graphicData uri="http://schemas.openxmlformats.org/drawingml/2006/table">
            <a:tbl>
              <a:tblPr/>
              <a:tblGrid>
                <a:gridCol w="1049338"/>
                <a:gridCol w="1362075"/>
                <a:gridCol w="979487"/>
              </a:tblGrid>
              <a:tr h="201613">
                <a:tc gridSpan="3"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Таблица вызовов</a:t>
                      </a:r>
                    </a:p>
                  </a:txBody>
                  <a:tcPr marL="25155" marR="25155" marT="25155" marB="2515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</a:t>
                      </a:r>
                    </a:p>
                  </a:txBody>
                  <a:tcPr marL="25155" marR="25155" marT="25155" marB="2515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Ф.И.О. Должность руководителя</a:t>
                      </a:r>
                    </a:p>
                  </a:txBody>
                  <a:tcPr marL="25155" marR="25155" marT="25155" marB="2515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Телефон</a:t>
                      </a:r>
                    </a:p>
                  </a:txBody>
                  <a:tcPr marL="25155" marR="25155" marT="25155" marB="2515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ПЧ-62 ОФПС -8</a:t>
                      </a: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25155" marR="25155" marT="25155" marB="2515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Максуль Н.В.</a:t>
                      </a: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25155" marR="25155" marT="25155" marB="2515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8-383-251-2-50-01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itchFamily="18" charset="0"/>
                          <a:cs typeface="Times New Roman" pitchFamily="18" charset="0"/>
                        </a:rPr>
                        <a:t>ЕДДС- 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8-383-251-2-32-48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25155" marR="25155" marT="25155" marB="2515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328" name="TextBox 88"/>
          <p:cNvSpPr txBox="1">
            <a:spLocks noChangeArrowheads="1"/>
          </p:cNvSpPr>
          <p:nvPr/>
        </p:nvSpPr>
        <p:spPr bwMode="auto">
          <a:xfrm>
            <a:off x="428625" y="1857375"/>
            <a:ext cx="2019300" cy="722313"/>
          </a:xfrm>
          <a:prstGeom prst="rect">
            <a:avLst/>
          </a:prstGeom>
          <a:solidFill>
            <a:srgbClr val="404040">
              <a:alpha val="36078"/>
            </a:srgbClr>
          </a:solidFill>
          <a:ln w="34925">
            <a:solidFill>
              <a:srgbClr val="666666"/>
            </a:solidFill>
            <a:miter lim="800000"/>
            <a:headEnd/>
            <a:tailEnd/>
          </a:ln>
        </p:spPr>
        <p:txBody>
          <a:bodyPr lIns="91362" tIns="45682" rIns="91362" bIns="45682">
            <a:spAutoFit/>
          </a:bodyPr>
          <a:lstStyle/>
          <a:p>
            <a:pPr algn="ctr" defTabSz="912813"/>
            <a:r>
              <a:rPr lang="ru-RU" sz="1300" b="1">
                <a:latin typeface="Times New Roman" pitchFamily="18" charset="0"/>
              </a:rPr>
              <a:t>ДПК-3</a:t>
            </a:r>
          </a:p>
          <a:p>
            <a:pPr algn="ctr" defTabSz="912813"/>
            <a:r>
              <a:rPr lang="ru-RU" sz="1300" b="1">
                <a:latin typeface="Times New Roman" pitchFamily="18" charset="0"/>
              </a:rPr>
              <a:t> Расстояние - 8 км,</a:t>
            </a:r>
          </a:p>
          <a:p>
            <a:pPr algn="ctr" defTabSz="912813"/>
            <a:r>
              <a:rPr lang="ru-RU" sz="1300" b="1">
                <a:latin typeface="Times New Roman" pitchFamily="18" charset="0"/>
              </a:rPr>
              <a:t> с. Новомихайловка</a:t>
            </a:r>
          </a:p>
        </p:txBody>
      </p:sp>
      <p:sp>
        <p:nvSpPr>
          <p:cNvPr id="11329" name="TextBox 88"/>
          <p:cNvSpPr txBox="1">
            <a:spLocks noChangeArrowheads="1"/>
          </p:cNvSpPr>
          <p:nvPr/>
        </p:nvSpPr>
        <p:spPr bwMode="auto">
          <a:xfrm>
            <a:off x="428625" y="2786063"/>
            <a:ext cx="1700213" cy="722312"/>
          </a:xfrm>
          <a:prstGeom prst="rect">
            <a:avLst/>
          </a:prstGeom>
          <a:solidFill>
            <a:srgbClr val="404040">
              <a:alpha val="36078"/>
            </a:srgbClr>
          </a:solidFill>
          <a:ln w="34925">
            <a:solidFill>
              <a:srgbClr val="666666"/>
            </a:solidFill>
            <a:miter lim="800000"/>
            <a:headEnd/>
            <a:tailEnd/>
          </a:ln>
        </p:spPr>
        <p:txBody>
          <a:bodyPr wrap="none" lIns="91362" tIns="45682" rIns="91362" bIns="45682">
            <a:spAutoFit/>
          </a:bodyPr>
          <a:lstStyle/>
          <a:p>
            <a:pPr algn="ctr" defTabSz="912813"/>
            <a:r>
              <a:rPr lang="ru-RU" sz="1300" b="1">
                <a:latin typeface="Times New Roman" pitchFamily="18" charset="0"/>
              </a:rPr>
              <a:t>ПЧ-62</a:t>
            </a:r>
          </a:p>
          <a:p>
            <a:pPr algn="ctr" defTabSz="912813"/>
            <a:r>
              <a:rPr lang="ru-RU" sz="1300" b="1">
                <a:latin typeface="Times New Roman" pitchFamily="18" charset="0"/>
              </a:rPr>
              <a:t> Расстояние - 35 км,</a:t>
            </a:r>
          </a:p>
          <a:p>
            <a:pPr algn="ctr" defTabSz="912813"/>
            <a:r>
              <a:rPr lang="ru-RU" sz="1300" b="1">
                <a:latin typeface="Times New Roman" pitchFamily="18" charset="0"/>
              </a:rPr>
              <a:t> р.п. Коченево</a:t>
            </a:r>
          </a:p>
        </p:txBody>
      </p:sp>
      <p:cxnSp>
        <p:nvCxnSpPr>
          <p:cNvPr id="50" name="Прямая со стрелкой 49"/>
          <p:cNvCxnSpPr/>
          <p:nvPr/>
        </p:nvCxnSpPr>
        <p:spPr>
          <a:xfrm rot="10800000">
            <a:off x="2214563" y="2500313"/>
            <a:ext cx="857250" cy="6429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rot="10800000">
            <a:off x="1785938" y="3071813"/>
            <a:ext cx="857250" cy="428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7" name="Group 34"/>
          <p:cNvGraphicFramePr>
            <a:graphicFrameLocks noGrp="1"/>
          </p:cNvGraphicFramePr>
          <p:nvPr/>
        </p:nvGraphicFramePr>
        <p:xfrm>
          <a:off x="4357688" y="5286375"/>
          <a:ext cx="4786314" cy="1352323"/>
        </p:xfrm>
        <a:graphic>
          <a:graphicData uri="http://schemas.openxmlformats.org/drawingml/2006/table">
            <a:tbl>
              <a:tblPr/>
              <a:tblGrid>
                <a:gridCol w="1061370"/>
                <a:gridCol w="1867588"/>
                <a:gridCol w="601955"/>
                <a:gridCol w="392324"/>
                <a:gridCol w="187492"/>
                <a:gridCol w="675585"/>
              </a:tblGrid>
              <a:tr h="96257">
                <a:tc rowSpan="3"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Наименование</a:t>
                      </a: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ПЧ</a:t>
                      </a:r>
                    </a:p>
                  </a:txBody>
                  <a:tcPr marL="25160" marR="25160" marT="25160" marB="251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25160" marR="25160" marT="25160" marB="251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Силы и средства</a:t>
                      </a:r>
                    </a:p>
                  </a:txBody>
                  <a:tcPr marL="25160" marR="25160" marT="25160" marB="251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2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25160" marR="25160" marT="25160" marB="251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 дежурстве</a:t>
                      </a:r>
                    </a:p>
                  </a:txBody>
                  <a:tcPr marL="25160" marR="25160" marT="25160" marB="251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2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л/с</a:t>
                      </a:r>
                    </a:p>
                  </a:txBody>
                  <a:tcPr marL="25160" marR="25160" marT="25160" marB="251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тех</a:t>
                      </a:r>
                    </a:p>
                  </a:txBody>
                  <a:tcPr marL="25160" marR="25160" marT="25160" marB="251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л/с</a:t>
                      </a:r>
                    </a:p>
                  </a:txBody>
                  <a:tcPr marL="25160" marR="25160" marT="25160" marB="251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тех</a:t>
                      </a:r>
                    </a:p>
                  </a:txBody>
                  <a:tcPr marL="25160" marR="25160" marT="25160" marB="251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159658"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ПЧ-62</a:t>
                      </a:r>
                    </a:p>
                  </a:txBody>
                  <a:tcPr marL="25160" marR="25160" marT="25160" marB="251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Новосибирская область 632644, Коченевский район р.п. Коченево ул. Ипподромская 4</a:t>
                      </a:r>
                    </a:p>
                  </a:txBody>
                  <a:tcPr marL="25160" marR="25160" marT="25160" marB="251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58</a:t>
                      </a:r>
                    </a:p>
                  </a:txBody>
                  <a:tcPr marL="25160" marR="25160" marT="25160" marB="251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25160" marR="25160" marT="25160" marB="251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25160" marR="25160" marT="25160" marB="251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25160" marR="25160" marT="25160" marB="251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2203"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ДПК-3 ЗАО «Красная Славянка»</a:t>
                      </a:r>
                    </a:p>
                  </a:txBody>
                  <a:tcPr marL="25160" marR="25160" marT="25160" marB="251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Новосибирская область Коченевский район с. Новомихайловка</a:t>
                      </a: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5160" marR="25160" marT="25160" marB="251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25160" marR="25160" marT="25160" marB="251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5160" marR="25160" marT="25160" marB="251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25160" marR="25160" marT="25160" marB="251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5160" marR="25160" marT="25160" marB="251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2203"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ДПК-3 МО «Овчинниковский сельсовет»</a:t>
                      </a:r>
                    </a:p>
                  </a:txBody>
                  <a:tcPr marL="25160" marR="25160" marT="25160" marB="251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Новосибирская область Коченевский район с. Овчинниково</a:t>
                      </a: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5160" marR="25160" marT="25160" marB="251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25160" marR="25160" marT="25160" marB="251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5160" marR="25160" marT="25160" marB="251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5160" marR="25160" marT="25160" marB="251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5160" marR="25160" marT="25160" marB="251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0176"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ДПК-1 ЗАО «Лесное»</a:t>
                      </a:r>
                    </a:p>
                  </a:txBody>
                  <a:tcPr marL="25160" marR="25160" marT="25160" marB="251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Новосибирская область </a:t>
                      </a:r>
                      <a:r>
                        <a:rPr kumimoji="0" lang="ru-RU" sz="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Коченевский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район с. </a:t>
                      </a:r>
                      <a:r>
                        <a:rPr kumimoji="0" lang="ru-RU" sz="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Крутологово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5160" marR="25160" marT="25160" marB="251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25160" marR="25160" marT="25160" marB="251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5160" marR="25160" marT="25160" marB="251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5160" marR="25160" marT="25160" marB="251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5160" marR="25160" marT="25160" marB="251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87"/>
          <p:cNvGrpSpPr>
            <a:grpSpLocks/>
          </p:cNvGrpSpPr>
          <p:nvPr/>
        </p:nvGrpSpPr>
        <p:grpSpPr bwMode="auto">
          <a:xfrm>
            <a:off x="755650" y="1916113"/>
            <a:ext cx="7931150" cy="4752975"/>
            <a:chOff x="469" y="754"/>
            <a:chExt cx="4996" cy="2994"/>
          </a:xfrm>
        </p:grpSpPr>
        <p:sp>
          <p:nvSpPr>
            <p:cNvPr id="12344" name="Line 88"/>
            <p:cNvSpPr>
              <a:spLocks noChangeShapeType="1"/>
            </p:cNvSpPr>
            <p:nvPr/>
          </p:nvSpPr>
          <p:spPr bwMode="auto">
            <a:xfrm>
              <a:off x="1292" y="845"/>
              <a:ext cx="0" cy="2585"/>
            </a:xfrm>
            <a:prstGeom prst="line">
              <a:avLst/>
            </a:prstGeom>
            <a:noFill/>
            <a:ln w="114300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5" name="Line 89"/>
            <p:cNvSpPr>
              <a:spLocks noChangeShapeType="1"/>
            </p:cNvSpPr>
            <p:nvPr/>
          </p:nvSpPr>
          <p:spPr bwMode="auto">
            <a:xfrm>
              <a:off x="1292" y="1162"/>
              <a:ext cx="4037" cy="0"/>
            </a:xfrm>
            <a:prstGeom prst="line">
              <a:avLst/>
            </a:prstGeom>
            <a:noFill/>
            <a:ln w="114300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6" name="Line 90"/>
            <p:cNvSpPr>
              <a:spLocks noChangeShapeType="1"/>
            </p:cNvSpPr>
            <p:nvPr/>
          </p:nvSpPr>
          <p:spPr bwMode="auto">
            <a:xfrm>
              <a:off x="1292" y="2024"/>
              <a:ext cx="3493" cy="0"/>
            </a:xfrm>
            <a:prstGeom prst="line">
              <a:avLst/>
            </a:prstGeom>
            <a:noFill/>
            <a:ln w="114300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7" name="Line 91"/>
            <p:cNvSpPr>
              <a:spLocks noChangeShapeType="1"/>
            </p:cNvSpPr>
            <p:nvPr/>
          </p:nvSpPr>
          <p:spPr bwMode="auto">
            <a:xfrm>
              <a:off x="1292" y="3430"/>
              <a:ext cx="2042" cy="318"/>
            </a:xfrm>
            <a:prstGeom prst="line">
              <a:avLst/>
            </a:prstGeom>
            <a:noFill/>
            <a:ln w="114300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8" name="Line 92"/>
            <p:cNvSpPr>
              <a:spLocks noChangeShapeType="1"/>
            </p:cNvSpPr>
            <p:nvPr/>
          </p:nvSpPr>
          <p:spPr bwMode="auto">
            <a:xfrm flipH="1">
              <a:off x="476" y="3430"/>
              <a:ext cx="816" cy="0"/>
            </a:xfrm>
            <a:prstGeom prst="line">
              <a:avLst/>
            </a:prstGeom>
            <a:noFill/>
            <a:ln w="114300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9" name="Rectangle 93"/>
            <p:cNvSpPr>
              <a:spLocks noChangeArrowheads="1"/>
            </p:cNvSpPr>
            <p:nvPr/>
          </p:nvSpPr>
          <p:spPr bwMode="auto">
            <a:xfrm>
              <a:off x="3061" y="1253"/>
              <a:ext cx="181" cy="13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50" name="Прямоугольник 51"/>
            <p:cNvSpPr>
              <a:spLocks noChangeArrowheads="1"/>
            </p:cNvSpPr>
            <p:nvPr/>
          </p:nvSpPr>
          <p:spPr bwMode="auto">
            <a:xfrm>
              <a:off x="1429" y="1842"/>
              <a:ext cx="180" cy="90"/>
            </a:xfrm>
            <a:prstGeom prst="rect">
              <a:avLst/>
            </a:prstGeom>
            <a:solidFill>
              <a:srgbClr val="993300"/>
            </a:solidFill>
            <a:ln w="38100" algn="ctr">
              <a:solidFill>
                <a:srgbClr val="3366FF"/>
              </a:solidFill>
              <a:prstDash val="sysDot"/>
              <a:miter lim="800000"/>
              <a:headEnd/>
              <a:tailEnd/>
            </a:ln>
          </p:spPr>
          <p:txBody>
            <a:bodyPr lIns="91385" tIns="45695" rIns="91385" bIns="45695" anchor="ctr"/>
            <a:lstStyle/>
            <a:p>
              <a:pPr algn="ctr" defTabSz="911225"/>
              <a:r>
                <a:rPr lang="ru-RU" sz="900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12351" name="Прямоугольник 51"/>
            <p:cNvSpPr>
              <a:spLocks noChangeArrowheads="1"/>
            </p:cNvSpPr>
            <p:nvPr/>
          </p:nvSpPr>
          <p:spPr bwMode="auto">
            <a:xfrm>
              <a:off x="1701" y="1842"/>
              <a:ext cx="180" cy="90"/>
            </a:xfrm>
            <a:prstGeom prst="rect">
              <a:avLst/>
            </a:prstGeom>
            <a:solidFill>
              <a:srgbClr val="993300"/>
            </a:solidFill>
            <a:ln w="38100" algn="ctr">
              <a:solidFill>
                <a:srgbClr val="3366FF"/>
              </a:solidFill>
              <a:prstDash val="sysDot"/>
              <a:miter lim="800000"/>
              <a:headEnd/>
              <a:tailEnd/>
            </a:ln>
          </p:spPr>
          <p:txBody>
            <a:bodyPr lIns="91385" tIns="45695" rIns="91385" bIns="45695" anchor="ctr"/>
            <a:lstStyle/>
            <a:p>
              <a:pPr algn="ctr" defTabSz="911225"/>
              <a:r>
                <a:rPr lang="ru-RU" sz="900">
                  <a:solidFill>
                    <a:srgbClr val="FFFFFF"/>
                  </a:solidFill>
                </a:rPr>
                <a:t>3</a:t>
              </a:r>
            </a:p>
          </p:txBody>
        </p:sp>
        <p:sp>
          <p:nvSpPr>
            <p:cNvPr id="12352" name="Прямоугольник 51"/>
            <p:cNvSpPr>
              <a:spLocks noChangeArrowheads="1"/>
            </p:cNvSpPr>
            <p:nvPr/>
          </p:nvSpPr>
          <p:spPr bwMode="auto">
            <a:xfrm>
              <a:off x="1975" y="1842"/>
              <a:ext cx="180" cy="90"/>
            </a:xfrm>
            <a:prstGeom prst="rect">
              <a:avLst/>
            </a:prstGeom>
            <a:solidFill>
              <a:srgbClr val="993300"/>
            </a:solidFill>
            <a:ln w="38100" algn="ctr">
              <a:solidFill>
                <a:srgbClr val="008000"/>
              </a:solidFill>
              <a:prstDash val="sysDot"/>
              <a:miter lim="800000"/>
              <a:headEnd/>
              <a:tailEnd/>
            </a:ln>
          </p:spPr>
          <p:txBody>
            <a:bodyPr lIns="91385" tIns="45695" rIns="91385" bIns="45695" anchor="ctr"/>
            <a:lstStyle/>
            <a:p>
              <a:pPr algn="ctr" defTabSz="911225"/>
              <a:r>
                <a:rPr lang="ru-RU" sz="900">
                  <a:solidFill>
                    <a:srgbClr val="FFFFFF"/>
                  </a:solidFill>
                </a:rPr>
                <a:t>5</a:t>
              </a:r>
            </a:p>
          </p:txBody>
        </p:sp>
        <p:sp>
          <p:nvSpPr>
            <p:cNvPr id="12353" name="Прямоугольник 51"/>
            <p:cNvSpPr>
              <a:spLocks noChangeArrowheads="1"/>
            </p:cNvSpPr>
            <p:nvPr/>
          </p:nvSpPr>
          <p:spPr bwMode="auto">
            <a:xfrm>
              <a:off x="2200" y="1842"/>
              <a:ext cx="180" cy="90"/>
            </a:xfrm>
            <a:prstGeom prst="rect">
              <a:avLst/>
            </a:prstGeom>
            <a:solidFill>
              <a:srgbClr val="993300"/>
            </a:solidFill>
            <a:ln w="38100" algn="ctr">
              <a:solidFill>
                <a:srgbClr val="3366FF"/>
              </a:solidFill>
              <a:prstDash val="sysDot"/>
              <a:miter lim="800000"/>
              <a:headEnd/>
              <a:tailEnd/>
            </a:ln>
          </p:spPr>
          <p:txBody>
            <a:bodyPr lIns="91385" tIns="45695" rIns="91385" bIns="45695" anchor="ctr"/>
            <a:lstStyle/>
            <a:p>
              <a:pPr algn="ctr" defTabSz="911225"/>
              <a:r>
                <a:rPr lang="ru-RU" sz="900">
                  <a:solidFill>
                    <a:srgbClr val="FFFFFF"/>
                  </a:solidFill>
                </a:rPr>
                <a:t>7</a:t>
              </a:r>
            </a:p>
          </p:txBody>
        </p:sp>
        <p:sp>
          <p:nvSpPr>
            <p:cNvPr id="12354" name="Прямоугольник 51"/>
            <p:cNvSpPr>
              <a:spLocks noChangeArrowheads="1"/>
            </p:cNvSpPr>
            <p:nvPr/>
          </p:nvSpPr>
          <p:spPr bwMode="auto">
            <a:xfrm>
              <a:off x="2655" y="1842"/>
              <a:ext cx="225" cy="90"/>
            </a:xfrm>
            <a:prstGeom prst="rect">
              <a:avLst/>
            </a:prstGeom>
            <a:solidFill>
              <a:srgbClr val="993300"/>
            </a:solidFill>
            <a:ln w="38100" algn="ctr">
              <a:solidFill>
                <a:srgbClr val="3366FF"/>
              </a:solidFill>
              <a:prstDash val="sysDot"/>
              <a:miter lim="800000"/>
              <a:headEnd/>
              <a:tailEnd/>
            </a:ln>
          </p:spPr>
          <p:txBody>
            <a:bodyPr lIns="91385" tIns="45695" rIns="91385" bIns="45695" anchor="ctr"/>
            <a:lstStyle/>
            <a:p>
              <a:pPr algn="ctr" defTabSz="911225"/>
              <a:r>
                <a:rPr lang="ru-RU" sz="900">
                  <a:solidFill>
                    <a:srgbClr val="FFFFFF"/>
                  </a:solidFill>
                </a:rPr>
                <a:t>11</a:t>
              </a:r>
            </a:p>
          </p:txBody>
        </p:sp>
        <p:sp>
          <p:nvSpPr>
            <p:cNvPr id="12355" name="Прямоугольник 51"/>
            <p:cNvSpPr>
              <a:spLocks noChangeArrowheads="1"/>
            </p:cNvSpPr>
            <p:nvPr/>
          </p:nvSpPr>
          <p:spPr bwMode="auto">
            <a:xfrm>
              <a:off x="3197" y="1842"/>
              <a:ext cx="227" cy="90"/>
            </a:xfrm>
            <a:prstGeom prst="rect">
              <a:avLst/>
            </a:prstGeom>
            <a:solidFill>
              <a:srgbClr val="993300"/>
            </a:solidFill>
            <a:ln w="38100" algn="ctr">
              <a:solidFill>
                <a:srgbClr val="3366FF"/>
              </a:solidFill>
              <a:prstDash val="sysDot"/>
              <a:miter lim="800000"/>
              <a:headEnd/>
              <a:tailEnd/>
            </a:ln>
          </p:spPr>
          <p:txBody>
            <a:bodyPr lIns="91385" tIns="45695" rIns="91385" bIns="45695" anchor="ctr"/>
            <a:lstStyle/>
            <a:p>
              <a:pPr algn="ctr" defTabSz="911225"/>
              <a:r>
                <a:rPr lang="ru-RU" sz="900">
                  <a:solidFill>
                    <a:srgbClr val="FFFFFF"/>
                  </a:solidFill>
                </a:rPr>
                <a:t>15</a:t>
              </a:r>
            </a:p>
          </p:txBody>
        </p:sp>
        <p:sp>
          <p:nvSpPr>
            <p:cNvPr id="12356" name="Прямоугольник 51"/>
            <p:cNvSpPr>
              <a:spLocks noChangeArrowheads="1"/>
            </p:cNvSpPr>
            <p:nvPr/>
          </p:nvSpPr>
          <p:spPr bwMode="auto">
            <a:xfrm>
              <a:off x="3469" y="1842"/>
              <a:ext cx="225" cy="90"/>
            </a:xfrm>
            <a:prstGeom prst="rect">
              <a:avLst/>
            </a:prstGeom>
            <a:solidFill>
              <a:srgbClr val="993300"/>
            </a:solidFill>
            <a:ln w="38100" algn="ctr">
              <a:solidFill>
                <a:srgbClr val="3366FF"/>
              </a:solidFill>
              <a:prstDash val="sysDot"/>
              <a:miter lim="800000"/>
              <a:headEnd/>
              <a:tailEnd/>
            </a:ln>
          </p:spPr>
          <p:txBody>
            <a:bodyPr lIns="91385" tIns="45695" rIns="91385" bIns="45695" anchor="ctr"/>
            <a:lstStyle/>
            <a:p>
              <a:pPr algn="ctr" defTabSz="911225"/>
              <a:r>
                <a:rPr lang="ru-RU" sz="900">
                  <a:solidFill>
                    <a:srgbClr val="FFFFFF"/>
                  </a:solidFill>
                </a:rPr>
                <a:t>17</a:t>
              </a:r>
            </a:p>
          </p:txBody>
        </p:sp>
        <p:sp>
          <p:nvSpPr>
            <p:cNvPr id="12357" name="Прямоугольник 51"/>
            <p:cNvSpPr>
              <a:spLocks noChangeArrowheads="1"/>
            </p:cNvSpPr>
            <p:nvPr/>
          </p:nvSpPr>
          <p:spPr bwMode="auto">
            <a:xfrm>
              <a:off x="2926" y="1842"/>
              <a:ext cx="226" cy="90"/>
            </a:xfrm>
            <a:prstGeom prst="rect">
              <a:avLst/>
            </a:prstGeom>
            <a:solidFill>
              <a:srgbClr val="993300"/>
            </a:solidFill>
            <a:ln w="38100" algn="ctr">
              <a:solidFill>
                <a:srgbClr val="3366FF"/>
              </a:solidFill>
              <a:prstDash val="sysDot"/>
              <a:miter lim="800000"/>
              <a:headEnd/>
              <a:tailEnd/>
            </a:ln>
          </p:spPr>
          <p:txBody>
            <a:bodyPr lIns="91385" tIns="45695" rIns="91385" bIns="45695" anchor="ctr"/>
            <a:lstStyle/>
            <a:p>
              <a:pPr algn="ctr" defTabSz="911225"/>
              <a:r>
                <a:rPr lang="ru-RU" sz="900">
                  <a:solidFill>
                    <a:srgbClr val="FFFFFF"/>
                  </a:solidFill>
                </a:rPr>
                <a:t>13</a:t>
              </a:r>
            </a:p>
          </p:txBody>
        </p:sp>
        <p:sp>
          <p:nvSpPr>
            <p:cNvPr id="12358" name="Прямоугольник 51"/>
            <p:cNvSpPr>
              <a:spLocks noChangeArrowheads="1"/>
            </p:cNvSpPr>
            <p:nvPr/>
          </p:nvSpPr>
          <p:spPr bwMode="auto">
            <a:xfrm>
              <a:off x="4012" y="1842"/>
              <a:ext cx="227" cy="90"/>
            </a:xfrm>
            <a:prstGeom prst="rect">
              <a:avLst/>
            </a:prstGeom>
            <a:solidFill>
              <a:srgbClr val="993300"/>
            </a:solidFill>
            <a:ln w="38100" algn="ctr">
              <a:solidFill>
                <a:srgbClr val="008000"/>
              </a:solidFill>
              <a:prstDash val="sysDot"/>
              <a:miter lim="800000"/>
              <a:headEnd/>
              <a:tailEnd/>
            </a:ln>
          </p:spPr>
          <p:txBody>
            <a:bodyPr lIns="91385" tIns="45695" rIns="91385" bIns="45695" anchor="ctr"/>
            <a:lstStyle/>
            <a:p>
              <a:pPr algn="ctr" defTabSz="911225"/>
              <a:r>
                <a:rPr lang="ru-RU" sz="900">
                  <a:solidFill>
                    <a:srgbClr val="FFFFFF"/>
                  </a:solidFill>
                </a:rPr>
                <a:t>21</a:t>
              </a:r>
            </a:p>
          </p:txBody>
        </p:sp>
        <p:sp>
          <p:nvSpPr>
            <p:cNvPr id="12359" name="Прямоугольник 51"/>
            <p:cNvSpPr>
              <a:spLocks noChangeArrowheads="1"/>
            </p:cNvSpPr>
            <p:nvPr/>
          </p:nvSpPr>
          <p:spPr bwMode="auto">
            <a:xfrm>
              <a:off x="4286" y="1842"/>
              <a:ext cx="225" cy="90"/>
            </a:xfrm>
            <a:prstGeom prst="rect">
              <a:avLst/>
            </a:prstGeom>
            <a:solidFill>
              <a:srgbClr val="993300"/>
            </a:solidFill>
            <a:ln w="38100" algn="ctr">
              <a:solidFill>
                <a:srgbClr val="3366FF"/>
              </a:solidFill>
              <a:prstDash val="sysDot"/>
              <a:miter lim="800000"/>
              <a:headEnd/>
              <a:tailEnd/>
            </a:ln>
          </p:spPr>
          <p:txBody>
            <a:bodyPr lIns="91385" tIns="45695" rIns="91385" bIns="45695" anchor="ctr"/>
            <a:lstStyle/>
            <a:p>
              <a:pPr algn="ctr" defTabSz="911225"/>
              <a:r>
                <a:rPr lang="ru-RU" sz="900">
                  <a:solidFill>
                    <a:srgbClr val="FFFFFF"/>
                  </a:solidFill>
                </a:rPr>
                <a:t>23</a:t>
              </a:r>
            </a:p>
          </p:txBody>
        </p:sp>
        <p:sp>
          <p:nvSpPr>
            <p:cNvPr id="12360" name="Прямоугольник 51"/>
            <p:cNvSpPr>
              <a:spLocks noChangeArrowheads="1"/>
            </p:cNvSpPr>
            <p:nvPr/>
          </p:nvSpPr>
          <p:spPr bwMode="auto">
            <a:xfrm>
              <a:off x="3741" y="1842"/>
              <a:ext cx="226" cy="90"/>
            </a:xfrm>
            <a:prstGeom prst="rect">
              <a:avLst/>
            </a:prstGeom>
            <a:solidFill>
              <a:srgbClr val="993300"/>
            </a:solidFill>
            <a:ln w="38100" algn="ctr">
              <a:solidFill>
                <a:srgbClr val="3366FF"/>
              </a:solidFill>
              <a:prstDash val="sysDot"/>
              <a:miter lim="800000"/>
              <a:headEnd/>
              <a:tailEnd/>
            </a:ln>
          </p:spPr>
          <p:txBody>
            <a:bodyPr lIns="91385" tIns="45695" rIns="91385" bIns="45695" anchor="ctr"/>
            <a:lstStyle/>
            <a:p>
              <a:pPr algn="ctr" defTabSz="911225"/>
              <a:r>
                <a:rPr lang="ru-RU" sz="900">
                  <a:solidFill>
                    <a:srgbClr val="FFFFFF"/>
                  </a:solidFill>
                </a:rPr>
                <a:t>19</a:t>
              </a:r>
            </a:p>
          </p:txBody>
        </p:sp>
        <p:sp>
          <p:nvSpPr>
            <p:cNvPr id="12361" name="Прямоугольник 51"/>
            <p:cNvSpPr>
              <a:spLocks noChangeArrowheads="1"/>
            </p:cNvSpPr>
            <p:nvPr/>
          </p:nvSpPr>
          <p:spPr bwMode="auto">
            <a:xfrm>
              <a:off x="2426" y="1842"/>
              <a:ext cx="180" cy="90"/>
            </a:xfrm>
            <a:prstGeom prst="rect">
              <a:avLst/>
            </a:prstGeom>
            <a:solidFill>
              <a:srgbClr val="993300"/>
            </a:solidFill>
            <a:ln w="38100" algn="ctr">
              <a:solidFill>
                <a:srgbClr val="3366FF"/>
              </a:solidFill>
              <a:prstDash val="sysDot"/>
              <a:miter lim="800000"/>
              <a:headEnd/>
              <a:tailEnd/>
            </a:ln>
          </p:spPr>
          <p:txBody>
            <a:bodyPr lIns="91385" tIns="45695" rIns="91385" bIns="45695" anchor="ctr"/>
            <a:lstStyle/>
            <a:p>
              <a:pPr algn="ctr" defTabSz="911225"/>
              <a:r>
                <a:rPr lang="ru-RU" sz="900">
                  <a:solidFill>
                    <a:srgbClr val="FFFFFF"/>
                  </a:solidFill>
                </a:rPr>
                <a:t>9</a:t>
              </a:r>
            </a:p>
          </p:txBody>
        </p:sp>
        <p:sp>
          <p:nvSpPr>
            <p:cNvPr id="12362" name="Прямоугольник 51"/>
            <p:cNvSpPr>
              <a:spLocks noChangeArrowheads="1"/>
            </p:cNvSpPr>
            <p:nvPr/>
          </p:nvSpPr>
          <p:spPr bwMode="auto">
            <a:xfrm>
              <a:off x="4535" y="1842"/>
              <a:ext cx="226" cy="91"/>
            </a:xfrm>
            <a:prstGeom prst="rect">
              <a:avLst/>
            </a:prstGeom>
            <a:solidFill>
              <a:srgbClr val="993300"/>
            </a:solidFill>
            <a:ln w="38100" algn="ctr">
              <a:solidFill>
                <a:srgbClr val="3366FF"/>
              </a:solidFill>
              <a:prstDash val="sysDot"/>
              <a:miter lim="800000"/>
              <a:headEnd/>
              <a:tailEnd/>
            </a:ln>
          </p:spPr>
          <p:txBody>
            <a:bodyPr lIns="91385" tIns="45695" rIns="91385" bIns="45695" anchor="ctr"/>
            <a:lstStyle/>
            <a:p>
              <a:pPr algn="ctr" defTabSz="911225"/>
              <a:r>
                <a:rPr lang="ru-RU" sz="900">
                  <a:solidFill>
                    <a:srgbClr val="FFFFFF"/>
                  </a:solidFill>
                </a:rPr>
                <a:t>25</a:t>
              </a:r>
            </a:p>
          </p:txBody>
        </p:sp>
        <p:sp>
          <p:nvSpPr>
            <p:cNvPr id="12363" name="Прямоугольник 51"/>
            <p:cNvSpPr>
              <a:spLocks noChangeArrowheads="1"/>
            </p:cNvSpPr>
            <p:nvPr/>
          </p:nvSpPr>
          <p:spPr bwMode="auto">
            <a:xfrm>
              <a:off x="1701" y="981"/>
              <a:ext cx="225" cy="90"/>
            </a:xfrm>
            <a:prstGeom prst="rect">
              <a:avLst/>
            </a:prstGeom>
            <a:solidFill>
              <a:srgbClr val="993300"/>
            </a:solidFill>
            <a:ln w="38100" algn="ctr">
              <a:solidFill>
                <a:srgbClr val="3366FF"/>
              </a:solidFill>
              <a:prstDash val="sysDot"/>
              <a:miter lim="800000"/>
              <a:headEnd/>
              <a:tailEnd/>
            </a:ln>
          </p:spPr>
          <p:txBody>
            <a:bodyPr lIns="91385" tIns="45695" rIns="91385" bIns="45695" anchor="ctr"/>
            <a:lstStyle/>
            <a:p>
              <a:pPr algn="ctr" defTabSz="911225"/>
              <a:r>
                <a:rPr lang="ru-RU" sz="900">
                  <a:solidFill>
                    <a:srgbClr val="FFFFFF"/>
                  </a:solidFill>
                </a:rPr>
                <a:t>29</a:t>
              </a:r>
            </a:p>
          </p:txBody>
        </p:sp>
        <p:sp>
          <p:nvSpPr>
            <p:cNvPr id="12364" name="Прямоугольник 51"/>
            <p:cNvSpPr>
              <a:spLocks noChangeArrowheads="1"/>
            </p:cNvSpPr>
            <p:nvPr/>
          </p:nvSpPr>
          <p:spPr bwMode="auto">
            <a:xfrm>
              <a:off x="2378" y="981"/>
              <a:ext cx="227" cy="90"/>
            </a:xfrm>
            <a:prstGeom prst="rect">
              <a:avLst/>
            </a:prstGeom>
            <a:solidFill>
              <a:srgbClr val="993300"/>
            </a:solidFill>
            <a:ln w="38100" algn="ctr">
              <a:solidFill>
                <a:srgbClr val="3366FF"/>
              </a:solidFill>
              <a:prstDash val="sysDot"/>
              <a:miter lim="800000"/>
              <a:headEnd/>
              <a:tailEnd/>
            </a:ln>
          </p:spPr>
          <p:txBody>
            <a:bodyPr lIns="91385" tIns="45695" rIns="91385" bIns="45695" anchor="ctr"/>
            <a:lstStyle/>
            <a:p>
              <a:pPr algn="ctr" defTabSz="911225"/>
              <a:r>
                <a:rPr lang="ru-RU" sz="900">
                  <a:solidFill>
                    <a:srgbClr val="FFFFFF"/>
                  </a:solidFill>
                </a:rPr>
                <a:t>33</a:t>
              </a:r>
            </a:p>
          </p:txBody>
        </p:sp>
        <p:sp>
          <p:nvSpPr>
            <p:cNvPr id="12365" name="Прямоугольник 51"/>
            <p:cNvSpPr>
              <a:spLocks noChangeArrowheads="1"/>
            </p:cNvSpPr>
            <p:nvPr/>
          </p:nvSpPr>
          <p:spPr bwMode="auto">
            <a:xfrm>
              <a:off x="2650" y="981"/>
              <a:ext cx="225" cy="90"/>
            </a:xfrm>
            <a:prstGeom prst="rect">
              <a:avLst/>
            </a:prstGeom>
            <a:solidFill>
              <a:srgbClr val="993300"/>
            </a:solidFill>
            <a:ln w="38100" algn="ctr">
              <a:solidFill>
                <a:srgbClr val="3366FF"/>
              </a:solidFill>
              <a:prstDash val="sysDot"/>
              <a:miter lim="800000"/>
              <a:headEnd/>
              <a:tailEnd/>
            </a:ln>
          </p:spPr>
          <p:txBody>
            <a:bodyPr lIns="91385" tIns="45695" rIns="91385" bIns="45695" anchor="ctr"/>
            <a:lstStyle/>
            <a:p>
              <a:pPr algn="ctr" defTabSz="911225"/>
              <a:r>
                <a:rPr lang="ru-RU" sz="900">
                  <a:solidFill>
                    <a:srgbClr val="FFFFFF"/>
                  </a:solidFill>
                </a:rPr>
                <a:t>35</a:t>
              </a:r>
            </a:p>
          </p:txBody>
        </p:sp>
        <p:sp>
          <p:nvSpPr>
            <p:cNvPr id="12366" name="Прямоугольник 51"/>
            <p:cNvSpPr>
              <a:spLocks noChangeArrowheads="1"/>
            </p:cNvSpPr>
            <p:nvPr/>
          </p:nvSpPr>
          <p:spPr bwMode="auto">
            <a:xfrm>
              <a:off x="2107" y="981"/>
              <a:ext cx="226" cy="90"/>
            </a:xfrm>
            <a:prstGeom prst="rect">
              <a:avLst/>
            </a:prstGeom>
            <a:solidFill>
              <a:srgbClr val="993300"/>
            </a:solidFill>
            <a:ln w="38100" algn="ctr">
              <a:solidFill>
                <a:srgbClr val="3366FF"/>
              </a:solidFill>
              <a:prstDash val="sysDot"/>
              <a:miter lim="800000"/>
              <a:headEnd/>
              <a:tailEnd/>
            </a:ln>
          </p:spPr>
          <p:txBody>
            <a:bodyPr lIns="91385" tIns="45695" rIns="91385" bIns="45695" anchor="ctr"/>
            <a:lstStyle/>
            <a:p>
              <a:pPr algn="ctr" defTabSz="911225"/>
              <a:r>
                <a:rPr lang="ru-RU" sz="900">
                  <a:solidFill>
                    <a:srgbClr val="FFFFFF"/>
                  </a:solidFill>
                </a:rPr>
                <a:t>31</a:t>
              </a:r>
            </a:p>
          </p:txBody>
        </p:sp>
        <p:sp>
          <p:nvSpPr>
            <p:cNvPr id="12367" name="Прямоугольник 51"/>
            <p:cNvSpPr>
              <a:spLocks noChangeArrowheads="1"/>
            </p:cNvSpPr>
            <p:nvPr/>
          </p:nvSpPr>
          <p:spPr bwMode="auto">
            <a:xfrm>
              <a:off x="3193" y="981"/>
              <a:ext cx="227" cy="90"/>
            </a:xfrm>
            <a:prstGeom prst="rect">
              <a:avLst/>
            </a:prstGeom>
            <a:solidFill>
              <a:srgbClr val="993300"/>
            </a:solidFill>
            <a:ln w="38100" algn="ctr">
              <a:solidFill>
                <a:srgbClr val="008000"/>
              </a:solidFill>
              <a:prstDash val="sysDot"/>
              <a:miter lim="800000"/>
              <a:headEnd/>
              <a:tailEnd/>
            </a:ln>
          </p:spPr>
          <p:txBody>
            <a:bodyPr lIns="91385" tIns="45695" rIns="91385" bIns="45695" anchor="ctr"/>
            <a:lstStyle/>
            <a:p>
              <a:pPr algn="ctr" defTabSz="911225"/>
              <a:r>
                <a:rPr lang="ru-RU" sz="900">
                  <a:solidFill>
                    <a:srgbClr val="FFFFFF"/>
                  </a:solidFill>
                </a:rPr>
                <a:t>39</a:t>
              </a:r>
            </a:p>
          </p:txBody>
        </p:sp>
        <p:sp>
          <p:nvSpPr>
            <p:cNvPr id="12368" name="Прямоугольник 51"/>
            <p:cNvSpPr>
              <a:spLocks noChangeArrowheads="1"/>
            </p:cNvSpPr>
            <p:nvPr/>
          </p:nvSpPr>
          <p:spPr bwMode="auto">
            <a:xfrm>
              <a:off x="3467" y="981"/>
              <a:ext cx="225" cy="90"/>
            </a:xfrm>
            <a:prstGeom prst="rect">
              <a:avLst/>
            </a:prstGeom>
            <a:solidFill>
              <a:srgbClr val="993300"/>
            </a:solidFill>
            <a:ln w="38100" algn="ctr">
              <a:solidFill>
                <a:srgbClr val="3366FF"/>
              </a:solidFill>
              <a:prstDash val="sysDot"/>
              <a:miter lim="800000"/>
              <a:headEnd/>
              <a:tailEnd/>
            </a:ln>
          </p:spPr>
          <p:txBody>
            <a:bodyPr lIns="91385" tIns="45695" rIns="91385" bIns="45695" anchor="ctr"/>
            <a:lstStyle/>
            <a:p>
              <a:pPr algn="ctr" defTabSz="911225"/>
              <a:r>
                <a:rPr lang="ru-RU" sz="900">
                  <a:solidFill>
                    <a:srgbClr val="FFFFFF"/>
                  </a:solidFill>
                </a:rPr>
                <a:t>41</a:t>
              </a:r>
            </a:p>
          </p:txBody>
        </p:sp>
        <p:sp>
          <p:nvSpPr>
            <p:cNvPr id="12369" name="Прямоугольник 51"/>
            <p:cNvSpPr>
              <a:spLocks noChangeArrowheads="1"/>
            </p:cNvSpPr>
            <p:nvPr/>
          </p:nvSpPr>
          <p:spPr bwMode="auto">
            <a:xfrm>
              <a:off x="2922" y="981"/>
              <a:ext cx="226" cy="90"/>
            </a:xfrm>
            <a:prstGeom prst="rect">
              <a:avLst/>
            </a:prstGeom>
            <a:solidFill>
              <a:srgbClr val="993300"/>
            </a:solidFill>
            <a:ln w="38100" algn="ctr">
              <a:solidFill>
                <a:srgbClr val="3366FF"/>
              </a:solidFill>
              <a:prstDash val="sysDot"/>
              <a:miter lim="800000"/>
              <a:headEnd/>
              <a:tailEnd/>
            </a:ln>
          </p:spPr>
          <p:txBody>
            <a:bodyPr lIns="91385" tIns="45695" rIns="91385" bIns="45695" anchor="ctr"/>
            <a:lstStyle/>
            <a:p>
              <a:pPr algn="ctr" defTabSz="911225"/>
              <a:r>
                <a:rPr lang="ru-RU" sz="900">
                  <a:solidFill>
                    <a:srgbClr val="FFFFFF"/>
                  </a:solidFill>
                </a:rPr>
                <a:t>37</a:t>
              </a:r>
            </a:p>
          </p:txBody>
        </p:sp>
        <p:sp>
          <p:nvSpPr>
            <p:cNvPr id="12370" name="Прямоугольник 51"/>
            <p:cNvSpPr>
              <a:spLocks noChangeArrowheads="1"/>
            </p:cNvSpPr>
            <p:nvPr/>
          </p:nvSpPr>
          <p:spPr bwMode="auto">
            <a:xfrm>
              <a:off x="1427" y="981"/>
              <a:ext cx="225" cy="91"/>
            </a:xfrm>
            <a:prstGeom prst="rect">
              <a:avLst/>
            </a:prstGeom>
            <a:solidFill>
              <a:srgbClr val="993300"/>
            </a:solidFill>
            <a:ln w="38100" algn="ctr">
              <a:solidFill>
                <a:srgbClr val="3366FF"/>
              </a:solidFill>
              <a:prstDash val="sysDot"/>
              <a:miter lim="800000"/>
              <a:headEnd/>
              <a:tailEnd/>
            </a:ln>
          </p:spPr>
          <p:txBody>
            <a:bodyPr lIns="91385" tIns="45695" rIns="91385" bIns="45695" anchor="ctr"/>
            <a:lstStyle/>
            <a:p>
              <a:pPr algn="ctr" defTabSz="911225"/>
              <a:r>
                <a:rPr lang="ru-RU" sz="900">
                  <a:solidFill>
                    <a:srgbClr val="FFFFFF"/>
                  </a:solidFill>
                </a:rPr>
                <a:t>27</a:t>
              </a:r>
            </a:p>
          </p:txBody>
        </p:sp>
        <p:sp>
          <p:nvSpPr>
            <p:cNvPr id="12371" name="Прямоугольник 51"/>
            <p:cNvSpPr>
              <a:spLocks noChangeArrowheads="1"/>
            </p:cNvSpPr>
            <p:nvPr/>
          </p:nvSpPr>
          <p:spPr bwMode="auto">
            <a:xfrm>
              <a:off x="3716" y="981"/>
              <a:ext cx="226" cy="91"/>
            </a:xfrm>
            <a:prstGeom prst="rect">
              <a:avLst/>
            </a:prstGeom>
            <a:solidFill>
              <a:srgbClr val="993300"/>
            </a:solidFill>
            <a:ln w="38100" algn="ctr">
              <a:solidFill>
                <a:srgbClr val="3366FF"/>
              </a:solidFill>
              <a:prstDash val="sysDot"/>
              <a:miter lim="800000"/>
              <a:headEnd/>
              <a:tailEnd/>
            </a:ln>
          </p:spPr>
          <p:txBody>
            <a:bodyPr lIns="91385" tIns="45695" rIns="91385" bIns="45695" anchor="ctr"/>
            <a:lstStyle/>
            <a:p>
              <a:pPr algn="ctr" defTabSz="911225"/>
              <a:r>
                <a:rPr lang="ru-RU" sz="900">
                  <a:solidFill>
                    <a:srgbClr val="FFFFFF"/>
                  </a:solidFill>
                </a:rPr>
                <a:t>43</a:t>
              </a:r>
            </a:p>
          </p:txBody>
        </p:sp>
        <p:sp>
          <p:nvSpPr>
            <p:cNvPr id="12372" name="Прямоугольник 51"/>
            <p:cNvSpPr>
              <a:spLocks noChangeArrowheads="1"/>
            </p:cNvSpPr>
            <p:nvPr/>
          </p:nvSpPr>
          <p:spPr bwMode="auto">
            <a:xfrm>
              <a:off x="3945" y="981"/>
              <a:ext cx="225" cy="90"/>
            </a:xfrm>
            <a:prstGeom prst="rect">
              <a:avLst/>
            </a:prstGeom>
            <a:solidFill>
              <a:srgbClr val="993300"/>
            </a:solidFill>
            <a:ln w="38100" algn="ctr">
              <a:solidFill>
                <a:srgbClr val="3366FF"/>
              </a:solidFill>
              <a:prstDash val="sysDot"/>
              <a:miter lim="800000"/>
              <a:headEnd/>
              <a:tailEnd/>
            </a:ln>
          </p:spPr>
          <p:txBody>
            <a:bodyPr lIns="91385" tIns="45695" rIns="91385" bIns="45695" anchor="ctr"/>
            <a:lstStyle/>
            <a:p>
              <a:pPr algn="ctr" defTabSz="911225"/>
              <a:r>
                <a:rPr lang="ru-RU" sz="900">
                  <a:solidFill>
                    <a:srgbClr val="FFFFFF"/>
                  </a:solidFill>
                </a:rPr>
                <a:t>45</a:t>
              </a:r>
            </a:p>
          </p:txBody>
        </p:sp>
        <p:sp>
          <p:nvSpPr>
            <p:cNvPr id="12373" name="Прямоугольник 51"/>
            <p:cNvSpPr>
              <a:spLocks noChangeArrowheads="1"/>
            </p:cNvSpPr>
            <p:nvPr/>
          </p:nvSpPr>
          <p:spPr bwMode="auto">
            <a:xfrm>
              <a:off x="1383" y="2114"/>
              <a:ext cx="226" cy="91"/>
            </a:xfrm>
            <a:prstGeom prst="rect">
              <a:avLst/>
            </a:prstGeom>
            <a:solidFill>
              <a:srgbClr val="993300"/>
            </a:solidFill>
            <a:ln w="38100" algn="ctr">
              <a:solidFill>
                <a:srgbClr val="3366FF"/>
              </a:solidFill>
              <a:prstDash val="sysDot"/>
              <a:miter lim="800000"/>
              <a:headEnd/>
              <a:tailEnd/>
            </a:ln>
          </p:spPr>
          <p:txBody>
            <a:bodyPr lIns="91385" tIns="45695" rIns="91385" bIns="45695" anchor="ctr"/>
            <a:lstStyle/>
            <a:p>
              <a:pPr algn="ctr" defTabSz="911225"/>
              <a:r>
                <a:rPr lang="ru-RU" sz="900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12374" name="Прямоугольник 51"/>
            <p:cNvSpPr>
              <a:spLocks noChangeArrowheads="1"/>
            </p:cNvSpPr>
            <p:nvPr/>
          </p:nvSpPr>
          <p:spPr bwMode="auto">
            <a:xfrm>
              <a:off x="1655" y="2114"/>
              <a:ext cx="226" cy="91"/>
            </a:xfrm>
            <a:prstGeom prst="rect">
              <a:avLst/>
            </a:prstGeom>
            <a:solidFill>
              <a:srgbClr val="993300"/>
            </a:solidFill>
            <a:ln w="38100" algn="ctr">
              <a:solidFill>
                <a:srgbClr val="3366FF"/>
              </a:solidFill>
              <a:prstDash val="sysDot"/>
              <a:miter lim="800000"/>
              <a:headEnd/>
              <a:tailEnd/>
            </a:ln>
          </p:spPr>
          <p:txBody>
            <a:bodyPr lIns="91385" tIns="45695" rIns="91385" bIns="45695" anchor="ctr"/>
            <a:lstStyle/>
            <a:p>
              <a:pPr algn="ctr" defTabSz="911225"/>
              <a:r>
                <a:rPr lang="ru-RU" sz="900">
                  <a:solidFill>
                    <a:srgbClr val="FFFFFF"/>
                  </a:solidFill>
                </a:rPr>
                <a:t>4</a:t>
              </a:r>
            </a:p>
          </p:txBody>
        </p:sp>
        <p:sp>
          <p:nvSpPr>
            <p:cNvPr id="12375" name="Прямоугольник 51"/>
            <p:cNvSpPr>
              <a:spLocks noChangeArrowheads="1"/>
            </p:cNvSpPr>
            <p:nvPr/>
          </p:nvSpPr>
          <p:spPr bwMode="auto">
            <a:xfrm>
              <a:off x="2608" y="2115"/>
              <a:ext cx="227" cy="91"/>
            </a:xfrm>
            <a:prstGeom prst="rect">
              <a:avLst/>
            </a:prstGeom>
            <a:solidFill>
              <a:srgbClr val="993300"/>
            </a:solidFill>
            <a:ln w="38100" algn="ctr">
              <a:solidFill>
                <a:srgbClr val="3366FF"/>
              </a:solidFill>
              <a:prstDash val="sysDot"/>
              <a:miter lim="800000"/>
              <a:headEnd/>
              <a:tailEnd/>
            </a:ln>
          </p:spPr>
          <p:txBody>
            <a:bodyPr lIns="91385" tIns="45695" rIns="91385" bIns="45695" anchor="ctr"/>
            <a:lstStyle/>
            <a:p>
              <a:pPr algn="ctr" defTabSz="911225"/>
              <a:r>
                <a:rPr lang="ru-RU" sz="900">
                  <a:solidFill>
                    <a:srgbClr val="FFFFFF"/>
                  </a:solidFill>
                </a:rPr>
                <a:t>12</a:t>
              </a:r>
            </a:p>
          </p:txBody>
        </p:sp>
        <p:sp>
          <p:nvSpPr>
            <p:cNvPr id="12376" name="Прямоугольник 51"/>
            <p:cNvSpPr>
              <a:spLocks noChangeArrowheads="1"/>
            </p:cNvSpPr>
            <p:nvPr/>
          </p:nvSpPr>
          <p:spPr bwMode="auto">
            <a:xfrm>
              <a:off x="2880" y="2115"/>
              <a:ext cx="225" cy="91"/>
            </a:xfrm>
            <a:prstGeom prst="rect">
              <a:avLst/>
            </a:prstGeom>
            <a:solidFill>
              <a:srgbClr val="993300"/>
            </a:solidFill>
            <a:ln w="38100" algn="ctr">
              <a:solidFill>
                <a:srgbClr val="3366FF"/>
              </a:solidFill>
              <a:prstDash val="sysDot"/>
              <a:miter lim="800000"/>
              <a:headEnd/>
              <a:tailEnd/>
            </a:ln>
          </p:spPr>
          <p:txBody>
            <a:bodyPr lIns="91385" tIns="45695" rIns="91385" bIns="45695" anchor="ctr"/>
            <a:lstStyle/>
            <a:p>
              <a:pPr algn="ctr" defTabSz="911225"/>
              <a:r>
                <a:rPr lang="ru-RU" sz="900">
                  <a:solidFill>
                    <a:srgbClr val="FFFFFF"/>
                  </a:solidFill>
                </a:rPr>
                <a:t>14</a:t>
              </a:r>
            </a:p>
          </p:txBody>
        </p:sp>
        <p:sp>
          <p:nvSpPr>
            <p:cNvPr id="12377" name="Прямоугольник 51"/>
            <p:cNvSpPr>
              <a:spLocks noChangeArrowheads="1"/>
            </p:cNvSpPr>
            <p:nvPr/>
          </p:nvSpPr>
          <p:spPr bwMode="auto">
            <a:xfrm>
              <a:off x="2359" y="2115"/>
              <a:ext cx="226" cy="91"/>
            </a:xfrm>
            <a:prstGeom prst="rect">
              <a:avLst/>
            </a:prstGeom>
            <a:solidFill>
              <a:srgbClr val="993300"/>
            </a:solidFill>
            <a:ln w="38100" algn="ctr">
              <a:solidFill>
                <a:srgbClr val="3366FF"/>
              </a:solidFill>
              <a:prstDash val="sysDot"/>
              <a:miter lim="800000"/>
              <a:headEnd/>
              <a:tailEnd/>
            </a:ln>
          </p:spPr>
          <p:txBody>
            <a:bodyPr lIns="91385" tIns="45695" rIns="91385" bIns="45695" anchor="ctr"/>
            <a:lstStyle/>
            <a:p>
              <a:pPr algn="ctr" defTabSz="911225"/>
              <a:r>
                <a:rPr lang="ru-RU" sz="900">
                  <a:solidFill>
                    <a:srgbClr val="FFFFFF"/>
                  </a:solidFill>
                </a:rPr>
                <a:t>10</a:t>
              </a:r>
            </a:p>
          </p:txBody>
        </p:sp>
        <p:sp>
          <p:nvSpPr>
            <p:cNvPr id="12378" name="Прямоугольник 51"/>
            <p:cNvSpPr>
              <a:spLocks noChangeArrowheads="1"/>
            </p:cNvSpPr>
            <p:nvPr/>
          </p:nvSpPr>
          <p:spPr bwMode="auto">
            <a:xfrm>
              <a:off x="3424" y="2115"/>
              <a:ext cx="227" cy="91"/>
            </a:xfrm>
            <a:prstGeom prst="rect">
              <a:avLst/>
            </a:prstGeom>
            <a:solidFill>
              <a:srgbClr val="993300"/>
            </a:solidFill>
            <a:ln w="38100" algn="ctr">
              <a:solidFill>
                <a:srgbClr val="008000"/>
              </a:solidFill>
              <a:prstDash val="sysDot"/>
              <a:miter lim="800000"/>
              <a:headEnd/>
              <a:tailEnd/>
            </a:ln>
          </p:spPr>
          <p:txBody>
            <a:bodyPr lIns="91385" tIns="45695" rIns="91385" bIns="45695" anchor="ctr"/>
            <a:lstStyle/>
            <a:p>
              <a:pPr algn="ctr" defTabSz="911225"/>
              <a:r>
                <a:rPr lang="ru-RU" sz="900">
                  <a:solidFill>
                    <a:srgbClr val="FFFFFF"/>
                  </a:solidFill>
                </a:rPr>
                <a:t>18</a:t>
              </a:r>
            </a:p>
          </p:txBody>
        </p:sp>
        <p:sp>
          <p:nvSpPr>
            <p:cNvPr id="12379" name="Прямоугольник 51"/>
            <p:cNvSpPr>
              <a:spLocks noChangeArrowheads="1"/>
            </p:cNvSpPr>
            <p:nvPr/>
          </p:nvSpPr>
          <p:spPr bwMode="auto">
            <a:xfrm>
              <a:off x="3152" y="2115"/>
              <a:ext cx="227" cy="91"/>
            </a:xfrm>
            <a:prstGeom prst="rect">
              <a:avLst/>
            </a:prstGeom>
            <a:solidFill>
              <a:srgbClr val="993300"/>
            </a:solidFill>
            <a:ln w="38100" algn="ctr">
              <a:solidFill>
                <a:srgbClr val="008000"/>
              </a:solidFill>
              <a:prstDash val="sysDot"/>
              <a:miter lim="800000"/>
              <a:headEnd/>
              <a:tailEnd/>
            </a:ln>
          </p:spPr>
          <p:txBody>
            <a:bodyPr lIns="91385" tIns="45695" rIns="91385" bIns="45695" anchor="ctr"/>
            <a:lstStyle/>
            <a:p>
              <a:pPr algn="ctr" defTabSz="911225"/>
              <a:r>
                <a:rPr lang="ru-RU" sz="900">
                  <a:solidFill>
                    <a:srgbClr val="FFFFFF"/>
                  </a:solidFill>
                </a:rPr>
                <a:t>16</a:t>
              </a:r>
            </a:p>
          </p:txBody>
        </p:sp>
        <p:sp>
          <p:nvSpPr>
            <p:cNvPr id="12380" name="Прямоугольник 51"/>
            <p:cNvSpPr>
              <a:spLocks noChangeArrowheads="1"/>
            </p:cNvSpPr>
            <p:nvPr/>
          </p:nvSpPr>
          <p:spPr bwMode="auto">
            <a:xfrm>
              <a:off x="1927" y="2115"/>
              <a:ext cx="180" cy="90"/>
            </a:xfrm>
            <a:prstGeom prst="rect">
              <a:avLst/>
            </a:prstGeom>
            <a:solidFill>
              <a:srgbClr val="993300"/>
            </a:solidFill>
            <a:ln w="38100" algn="ctr">
              <a:solidFill>
                <a:srgbClr val="3366FF"/>
              </a:solidFill>
              <a:prstDash val="sysDot"/>
              <a:miter lim="800000"/>
              <a:headEnd/>
              <a:tailEnd/>
            </a:ln>
          </p:spPr>
          <p:txBody>
            <a:bodyPr lIns="91385" tIns="45695" rIns="91385" bIns="45695" anchor="ctr"/>
            <a:lstStyle/>
            <a:p>
              <a:pPr algn="ctr" defTabSz="911225"/>
              <a:r>
                <a:rPr lang="ru-RU" sz="900">
                  <a:solidFill>
                    <a:srgbClr val="FFFFFF"/>
                  </a:solidFill>
                </a:rPr>
                <a:t>6</a:t>
              </a:r>
            </a:p>
          </p:txBody>
        </p:sp>
        <p:sp>
          <p:nvSpPr>
            <p:cNvPr id="12381" name="Прямоугольник 51"/>
            <p:cNvSpPr>
              <a:spLocks noChangeArrowheads="1"/>
            </p:cNvSpPr>
            <p:nvPr/>
          </p:nvSpPr>
          <p:spPr bwMode="auto">
            <a:xfrm>
              <a:off x="2154" y="2115"/>
              <a:ext cx="180" cy="90"/>
            </a:xfrm>
            <a:prstGeom prst="rect">
              <a:avLst/>
            </a:prstGeom>
            <a:solidFill>
              <a:srgbClr val="993300"/>
            </a:solidFill>
            <a:ln w="38100" algn="ctr">
              <a:solidFill>
                <a:srgbClr val="3366FF"/>
              </a:solidFill>
              <a:prstDash val="sysDot"/>
              <a:miter lim="800000"/>
              <a:headEnd/>
              <a:tailEnd/>
            </a:ln>
          </p:spPr>
          <p:txBody>
            <a:bodyPr lIns="91385" tIns="45695" rIns="91385" bIns="45695" anchor="ctr"/>
            <a:lstStyle/>
            <a:p>
              <a:pPr algn="ctr" defTabSz="911225"/>
              <a:r>
                <a:rPr lang="ru-RU" sz="900">
                  <a:solidFill>
                    <a:srgbClr val="FFFFFF"/>
                  </a:solidFill>
                </a:rPr>
                <a:t>8</a:t>
              </a:r>
            </a:p>
          </p:txBody>
        </p:sp>
        <p:sp>
          <p:nvSpPr>
            <p:cNvPr id="12382" name="Прямоугольник 51"/>
            <p:cNvSpPr>
              <a:spLocks noChangeArrowheads="1"/>
            </p:cNvSpPr>
            <p:nvPr/>
          </p:nvSpPr>
          <p:spPr bwMode="auto">
            <a:xfrm>
              <a:off x="3697" y="2115"/>
              <a:ext cx="225" cy="91"/>
            </a:xfrm>
            <a:prstGeom prst="rect">
              <a:avLst/>
            </a:prstGeom>
            <a:solidFill>
              <a:srgbClr val="993300"/>
            </a:solidFill>
            <a:ln w="38100" algn="ctr">
              <a:solidFill>
                <a:srgbClr val="3366FF"/>
              </a:solidFill>
              <a:prstDash val="sysDot"/>
              <a:miter lim="800000"/>
              <a:headEnd/>
              <a:tailEnd/>
            </a:ln>
          </p:spPr>
          <p:txBody>
            <a:bodyPr lIns="91385" tIns="45695" rIns="91385" bIns="45695" anchor="ctr"/>
            <a:lstStyle/>
            <a:p>
              <a:pPr algn="ctr" defTabSz="911225"/>
              <a:r>
                <a:rPr lang="ru-RU" sz="900">
                  <a:solidFill>
                    <a:srgbClr val="FFFFFF"/>
                  </a:solidFill>
                </a:rPr>
                <a:t>20</a:t>
              </a:r>
            </a:p>
          </p:txBody>
        </p:sp>
        <p:sp>
          <p:nvSpPr>
            <p:cNvPr id="12383" name="Прямоугольник 51"/>
            <p:cNvSpPr>
              <a:spLocks noChangeArrowheads="1"/>
            </p:cNvSpPr>
            <p:nvPr/>
          </p:nvSpPr>
          <p:spPr bwMode="auto">
            <a:xfrm>
              <a:off x="3969" y="2115"/>
              <a:ext cx="227" cy="91"/>
            </a:xfrm>
            <a:prstGeom prst="rect">
              <a:avLst/>
            </a:prstGeom>
            <a:solidFill>
              <a:srgbClr val="993300"/>
            </a:solidFill>
            <a:ln w="38100" algn="ctr">
              <a:solidFill>
                <a:srgbClr val="008000"/>
              </a:solidFill>
              <a:prstDash val="sysDot"/>
              <a:miter lim="800000"/>
              <a:headEnd/>
              <a:tailEnd/>
            </a:ln>
          </p:spPr>
          <p:txBody>
            <a:bodyPr lIns="91385" tIns="45695" rIns="91385" bIns="45695" anchor="ctr"/>
            <a:lstStyle/>
            <a:p>
              <a:pPr algn="ctr" defTabSz="911225"/>
              <a:r>
                <a:rPr lang="ru-RU" sz="900">
                  <a:solidFill>
                    <a:srgbClr val="FFFFFF"/>
                  </a:solidFill>
                </a:rPr>
                <a:t>22</a:t>
              </a:r>
            </a:p>
          </p:txBody>
        </p:sp>
        <p:sp>
          <p:nvSpPr>
            <p:cNvPr id="12384" name="Прямоугольник 51"/>
            <p:cNvSpPr>
              <a:spLocks noChangeArrowheads="1"/>
            </p:cNvSpPr>
            <p:nvPr/>
          </p:nvSpPr>
          <p:spPr bwMode="auto">
            <a:xfrm>
              <a:off x="4241" y="2115"/>
              <a:ext cx="226" cy="91"/>
            </a:xfrm>
            <a:prstGeom prst="rect">
              <a:avLst/>
            </a:prstGeom>
            <a:solidFill>
              <a:srgbClr val="993300"/>
            </a:solidFill>
            <a:ln w="38100" algn="ctr">
              <a:solidFill>
                <a:srgbClr val="3366FF"/>
              </a:solidFill>
              <a:prstDash val="sysDot"/>
              <a:miter lim="800000"/>
              <a:headEnd/>
              <a:tailEnd/>
            </a:ln>
          </p:spPr>
          <p:txBody>
            <a:bodyPr lIns="91385" tIns="45695" rIns="91385" bIns="45695" anchor="ctr"/>
            <a:lstStyle/>
            <a:p>
              <a:pPr algn="ctr" defTabSz="911225"/>
              <a:r>
                <a:rPr lang="ru-RU" sz="900">
                  <a:solidFill>
                    <a:srgbClr val="FFFFFF"/>
                  </a:solidFill>
                </a:rPr>
                <a:t>24</a:t>
              </a:r>
            </a:p>
          </p:txBody>
        </p:sp>
        <p:sp>
          <p:nvSpPr>
            <p:cNvPr id="12385" name="Прямоугольник 51"/>
            <p:cNvSpPr>
              <a:spLocks noChangeArrowheads="1"/>
            </p:cNvSpPr>
            <p:nvPr/>
          </p:nvSpPr>
          <p:spPr bwMode="auto">
            <a:xfrm>
              <a:off x="4468" y="2115"/>
              <a:ext cx="226" cy="91"/>
            </a:xfrm>
            <a:prstGeom prst="rect">
              <a:avLst/>
            </a:prstGeom>
            <a:solidFill>
              <a:srgbClr val="993300"/>
            </a:solidFill>
            <a:ln w="38100" algn="ctr">
              <a:solidFill>
                <a:srgbClr val="3366FF"/>
              </a:solidFill>
              <a:prstDash val="sysDot"/>
              <a:miter lim="800000"/>
              <a:headEnd/>
              <a:tailEnd/>
            </a:ln>
          </p:spPr>
          <p:txBody>
            <a:bodyPr lIns="91385" tIns="45695" rIns="91385" bIns="45695" anchor="ctr"/>
            <a:lstStyle/>
            <a:p>
              <a:pPr algn="ctr" defTabSz="911225"/>
              <a:r>
                <a:rPr lang="ru-RU" sz="900">
                  <a:solidFill>
                    <a:srgbClr val="FFFFFF"/>
                  </a:solidFill>
                </a:rPr>
                <a:t>26</a:t>
              </a:r>
            </a:p>
          </p:txBody>
        </p:sp>
        <p:sp>
          <p:nvSpPr>
            <p:cNvPr id="12386" name="Прямоугольник 51"/>
            <p:cNvSpPr>
              <a:spLocks noChangeArrowheads="1"/>
            </p:cNvSpPr>
            <p:nvPr/>
          </p:nvSpPr>
          <p:spPr bwMode="auto">
            <a:xfrm>
              <a:off x="2109" y="1253"/>
              <a:ext cx="227" cy="91"/>
            </a:xfrm>
            <a:prstGeom prst="rect">
              <a:avLst/>
            </a:prstGeom>
            <a:solidFill>
              <a:srgbClr val="993300"/>
            </a:solidFill>
            <a:ln w="38100" algn="ctr">
              <a:solidFill>
                <a:srgbClr val="3366FF"/>
              </a:solidFill>
              <a:prstDash val="sysDot"/>
              <a:miter lim="800000"/>
              <a:headEnd/>
              <a:tailEnd/>
            </a:ln>
          </p:spPr>
          <p:txBody>
            <a:bodyPr lIns="91385" tIns="45695" rIns="91385" bIns="45695" anchor="ctr"/>
            <a:lstStyle/>
            <a:p>
              <a:pPr algn="ctr" defTabSz="911225"/>
              <a:r>
                <a:rPr lang="ru-RU" sz="900">
                  <a:solidFill>
                    <a:srgbClr val="FFFFFF"/>
                  </a:solidFill>
                </a:rPr>
                <a:t>34</a:t>
              </a:r>
            </a:p>
          </p:txBody>
        </p:sp>
        <p:sp>
          <p:nvSpPr>
            <p:cNvPr id="12387" name="Прямоугольник 51"/>
            <p:cNvSpPr>
              <a:spLocks noChangeArrowheads="1"/>
            </p:cNvSpPr>
            <p:nvPr/>
          </p:nvSpPr>
          <p:spPr bwMode="auto">
            <a:xfrm>
              <a:off x="2381" y="1253"/>
              <a:ext cx="225" cy="91"/>
            </a:xfrm>
            <a:prstGeom prst="rect">
              <a:avLst/>
            </a:prstGeom>
            <a:solidFill>
              <a:srgbClr val="993300"/>
            </a:solidFill>
            <a:ln w="38100" algn="ctr">
              <a:solidFill>
                <a:srgbClr val="3366FF"/>
              </a:solidFill>
              <a:prstDash val="sysDot"/>
              <a:miter lim="800000"/>
              <a:headEnd/>
              <a:tailEnd/>
            </a:ln>
          </p:spPr>
          <p:txBody>
            <a:bodyPr lIns="91385" tIns="45695" rIns="91385" bIns="45695" anchor="ctr"/>
            <a:lstStyle/>
            <a:p>
              <a:pPr algn="ctr" defTabSz="911225"/>
              <a:r>
                <a:rPr lang="ru-RU" sz="900">
                  <a:solidFill>
                    <a:srgbClr val="FFFFFF"/>
                  </a:solidFill>
                </a:rPr>
                <a:t>36</a:t>
              </a:r>
            </a:p>
          </p:txBody>
        </p:sp>
        <p:sp>
          <p:nvSpPr>
            <p:cNvPr id="12388" name="Прямоугольник 51"/>
            <p:cNvSpPr>
              <a:spLocks noChangeArrowheads="1"/>
            </p:cNvSpPr>
            <p:nvPr/>
          </p:nvSpPr>
          <p:spPr bwMode="auto">
            <a:xfrm>
              <a:off x="1860" y="1253"/>
              <a:ext cx="226" cy="91"/>
            </a:xfrm>
            <a:prstGeom prst="rect">
              <a:avLst/>
            </a:prstGeom>
            <a:solidFill>
              <a:srgbClr val="993300"/>
            </a:solidFill>
            <a:ln w="38100" algn="ctr">
              <a:solidFill>
                <a:srgbClr val="3366FF"/>
              </a:solidFill>
              <a:prstDash val="sysDot"/>
              <a:miter lim="800000"/>
              <a:headEnd/>
              <a:tailEnd/>
            </a:ln>
          </p:spPr>
          <p:txBody>
            <a:bodyPr lIns="91385" tIns="45695" rIns="91385" bIns="45695" anchor="ctr"/>
            <a:lstStyle/>
            <a:p>
              <a:pPr algn="ctr" defTabSz="911225"/>
              <a:r>
                <a:rPr lang="ru-RU" sz="900">
                  <a:solidFill>
                    <a:srgbClr val="FFFFFF"/>
                  </a:solidFill>
                </a:rPr>
                <a:t>32</a:t>
              </a:r>
            </a:p>
          </p:txBody>
        </p:sp>
        <p:sp>
          <p:nvSpPr>
            <p:cNvPr id="12389" name="Прямоугольник 51"/>
            <p:cNvSpPr>
              <a:spLocks noChangeArrowheads="1"/>
            </p:cNvSpPr>
            <p:nvPr/>
          </p:nvSpPr>
          <p:spPr bwMode="auto">
            <a:xfrm>
              <a:off x="3423" y="1253"/>
              <a:ext cx="227" cy="91"/>
            </a:xfrm>
            <a:prstGeom prst="rect">
              <a:avLst/>
            </a:prstGeom>
            <a:solidFill>
              <a:srgbClr val="993300"/>
            </a:solidFill>
            <a:ln w="38100" algn="ctr">
              <a:solidFill>
                <a:srgbClr val="008000"/>
              </a:solidFill>
              <a:prstDash val="sysDot"/>
              <a:miter lim="800000"/>
              <a:headEnd/>
              <a:tailEnd/>
            </a:ln>
          </p:spPr>
          <p:txBody>
            <a:bodyPr lIns="91385" tIns="45695" rIns="91385" bIns="45695" anchor="ctr"/>
            <a:lstStyle/>
            <a:p>
              <a:pPr algn="ctr" defTabSz="911225"/>
              <a:r>
                <a:rPr lang="ru-RU" sz="900">
                  <a:solidFill>
                    <a:srgbClr val="FFFFFF"/>
                  </a:solidFill>
                </a:rPr>
                <a:t>40</a:t>
              </a:r>
            </a:p>
          </p:txBody>
        </p:sp>
        <p:sp>
          <p:nvSpPr>
            <p:cNvPr id="12390" name="Прямоугольник 51"/>
            <p:cNvSpPr>
              <a:spLocks noChangeArrowheads="1"/>
            </p:cNvSpPr>
            <p:nvPr/>
          </p:nvSpPr>
          <p:spPr bwMode="auto">
            <a:xfrm>
              <a:off x="2653" y="1253"/>
              <a:ext cx="227" cy="91"/>
            </a:xfrm>
            <a:prstGeom prst="rect">
              <a:avLst/>
            </a:prstGeom>
            <a:solidFill>
              <a:srgbClr val="993300"/>
            </a:solidFill>
            <a:ln w="38100" algn="ctr">
              <a:solidFill>
                <a:srgbClr val="008000"/>
              </a:solidFill>
              <a:prstDash val="sysDot"/>
              <a:miter lim="800000"/>
              <a:headEnd/>
              <a:tailEnd/>
            </a:ln>
          </p:spPr>
          <p:txBody>
            <a:bodyPr lIns="91385" tIns="45695" rIns="91385" bIns="45695" anchor="ctr"/>
            <a:lstStyle/>
            <a:p>
              <a:pPr algn="ctr" defTabSz="911225"/>
              <a:r>
                <a:rPr lang="ru-RU" sz="900">
                  <a:solidFill>
                    <a:srgbClr val="FFFFFF"/>
                  </a:solidFill>
                </a:rPr>
                <a:t>38</a:t>
              </a:r>
            </a:p>
          </p:txBody>
        </p:sp>
        <p:sp>
          <p:nvSpPr>
            <p:cNvPr id="12391" name="Прямоугольник 51"/>
            <p:cNvSpPr>
              <a:spLocks noChangeArrowheads="1"/>
            </p:cNvSpPr>
            <p:nvPr/>
          </p:nvSpPr>
          <p:spPr bwMode="auto">
            <a:xfrm>
              <a:off x="1383" y="1253"/>
              <a:ext cx="227" cy="90"/>
            </a:xfrm>
            <a:prstGeom prst="rect">
              <a:avLst/>
            </a:prstGeom>
            <a:solidFill>
              <a:srgbClr val="993300"/>
            </a:solidFill>
            <a:ln w="38100" algn="ctr">
              <a:solidFill>
                <a:srgbClr val="3366FF"/>
              </a:solidFill>
              <a:prstDash val="sysDot"/>
              <a:miter lim="800000"/>
              <a:headEnd/>
              <a:tailEnd/>
            </a:ln>
          </p:spPr>
          <p:txBody>
            <a:bodyPr lIns="91385" tIns="45695" rIns="91385" bIns="45695" anchor="ctr"/>
            <a:lstStyle/>
            <a:p>
              <a:pPr algn="ctr" defTabSz="911225"/>
              <a:r>
                <a:rPr lang="ru-RU" sz="900">
                  <a:solidFill>
                    <a:srgbClr val="FFFFFF"/>
                  </a:solidFill>
                </a:rPr>
                <a:t>28</a:t>
              </a:r>
            </a:p>
          </p:txBody>
        </p:sp>
        <p:sp>
          <p:nvSpPr>
            <p:cNvPr id="12392" name="Прямоугольник 51"/>
            <p:cNvSpPr>
              <a:spLocks noChangeArrowheads="1"/>
            </p:cNvSpPr>
            <p:nvPr/>
          </p:nvSpPr>
          <p:spPr bwMode="auto">
            <a:xfrm>
              <a:off x="1655" y="1253"/>
              <a:ext cx="228" cy="90"/>
            </a:xfrm>
            <a:prstGeom prst="rect">
              <a:avLst/>
            </a:prstGeom>
            <a:solidFill>
              <a:srgbClr val="993300"/>
            </a:solidFill>
            <a:ln w="38100" algn="ctr">
              <a:solidFill>
                <a:srgbClr val="3366FF"/>
              </a:solidFill>
              <a:prstDash val="sysDot"/>
              <a:miter lim="800000"/>
              <a:headEnd/>
              <a:tailEnd/>
            </a:ln>
          </p:spPr>
          <p:txBody>
            <a:bodyPr lIns="91385" tIns="45695" rIns="91385" bIns="45695" anchor="ctr"/>
            <a:lstStyle/>
            <a:p>
              <a:pPr algn="ctr" defTabSz="911225"/>
              <a:r>
                <a:rPr lang="ru-RU" sz="900">
                  <a:solidFill>
                    <a:srgbClr val="FFFFFF"/>
                  </a:solidFill>
                </a:rPr>
                <a:t>30</a:t>
              </a:r>
            </a:p>
          </p:txBody>
        </p:sp>
        <p:sp>
          <p:nvSpPr>
            <p:cNvPr id="12393" name="Прямоугольник 51"/>
            <p:cNvSpPr>
              <a:spLocks noChangeArrowheads="1"/>
            </p:cNvSpPr>
            <p:nvPr/>
          </p:nvSpPr>
          <p:spPr bwMode="auto">
            <a:xfrm>
              <a:off x="3696" y="1253"/>
              <a:ext cx="225" cy="91"/>
            </a:xfrm>
            <a:prstGeom prst="rect">
              <a:avLst/>
            </a:prstGeom>
            <a:solidFill>
              <a:srgbClr val="993300"/>
            </a:solidFill>
            <a:ln w="38100" algn="ctr">
              <a:solidFill>
                <a:srgbClr val="3366FF"/>
              </a:solidFill>
              <a:prstDash val="sysDot"/>
              <a:miter lim="800000"/>
              <a:headEnd/>
              <a:tailEnd/>
            </a:ln>
          </p:spPr>
          <p:txBody>
            <a:bodyPr lIns="91385" tIns="45695" rIns="91385" bIns="45695" anchor="ctr"/>
            <a:lstStyle/>
            <a:p>
              <a:pPr algn="ctr" defTabSz="911225"/>
              <a:r>
                <a:rPr lang="ru-RU" sz="900">
                  <a:solidFill>
                    <a:srgbClr val="FFFFFF"/>
                  </a:solidFill>
                </a:rPr>
                <a:t>42</a:t>
              </a:r>
            </a:p>
          </p:txBody>
        </p:sp>
        <p:sp>
          <p:nvSpPr>
            <p:cNvPr id="12394" name="Прямоугольник 51"/>
            <p:cNvSpPr>
              <a:spLocks noChangeArrowheads="1"/>
            </p:cNvSpPr>
            <p:nvPr/>
          </p:nvSpPr>
          <p:spPr bwMode="auto">
            <a:xfrm>
              <a:off x="3968" y="1253"/>
              <a:ext cx="227" cy="91"/>
            </a:xfrm>
            <a:prstGeom prst="rect">
              <a:avLst/>
            </a:prstGeom>
            <a:solidFill>
              <a:srgbClr val="993300"/>
            </a:solidFill>
            <a:ln w="38100" algn="ctr">
              <a:solidFill>
                <a:srgbClr val="008000"/>
              </a:solidFill>
              <a:prstDash val="sysDot"/>
              <a:miter lim="800000"/>
              <a:headEnd/>
              <a:tailEnd/>
            </a:ln>
          </p:spPr>
          <p:txBody>
            <a:bodyPr lIns="91385" tIns="45695" rIns="91385" bIns="45695" anchor="ctr"/>
            <a:lstStyle/>
            <a:p>
              <a:pPr algn="ctr" defTabSz="911225"/>
              <a:r>
                <a:rPr lang="ru-RU" sz="900">
                  <a:solidFill>
                    <a:srgbClr val="FFFFFF"/>
                  </a:solidFill>
                </a:rPr>
                <a:t>44</a:t>
              </a:r>
            </a:p>
          </p:txBody>
        </p:sp>
        <p:sp>
          <p:nvSpPr>
            <p:cNvPr id="12395" name="Прямоугольник 51"/>
            <p:cNvSpPr>
              <a:spLocks noChangeArrowheads="1"/>
            </p:cNvSpPr>
            <p:nvPr/>
          </p:nvSpPr>
          <p:spPr bwMode="auto">
            <a:xfrm>
              <a:off x="4241" y="1253"/>
              <a:ext cx="226" cy="91"/>
            </a:xfrm>
            <a:prstGeom prst="rect">
              <a:avLst/>
            </a:prstGeom>
            <a:solidFill>
              <a:srgbClr val="993300"/>
            </a:solidFill>
            <a:ln w="38100" algn="ctr">
              <a:solidFill>
                <a:srgbClr val="3366FF"/>
              </a:solidFill>
              <a:prstDash val="sysDot"/>
              <a:miter lim="800000"/>
              <a:headEnd/>
              <a:tailEnd/>
            </a:ln>
          </p:spPr>
          <p:txBody>
            <a:bodyPr lIns="91385" tIns="45695" rIns="91385" bIns="45695" anchor="ctr"/>
            <a:lstStyle/>
            <a:p>
              <a:pPr algn="ctr" defTabSz="911225"/>
              <a:r>
                <a:rPr lang="ru-RU" sz="900">
                  <a:solidFill>
                    <a:srgbClr val="FFFFFF"/>
                  </a:solidFill>
                </a:rPr>
                <a:t>46</a:t>
              </a:r>
            </a:p>
          </p:txBody>
        </p:sp>
        <p:sp>
          <p:nvSpPr>
            <p:cNvPr id="12396" name="Text Box 140"/>
            <p:cNvSpPr txBox="1">
              <a:spLocks noChangeArrowheads="1"/>
            </p:cNvSpPr>
            <p:nvPr/>
          </p:nvSpPr>
          <p:spPr bwMode="auto">
            <a:xfrm>
              <a:off x="2494" y="1933"/>
              <a:ext cx="77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900" b="1">
                  <a:latin typeface="Times New Roman" pitchFamily="18" charset="0"/>
                </a:rPr>
                <a:t>ул.  Центральная</a:t>
              </a:r>
            </a:p>
          </p:txBody>
        </p:sp>
        <p:grpSp>
          <p:nvGrpSpPr>
            <p:cNvPr id="12397" name="Группа 218"/>
            <p:cNvGrpSpPr>
              <a:grpSpLocks/>
            </p:cNvGrpSpPr>
            <p:nvPr/>
          </p:nvGrpSpPr>
          <p:grpSpPr bwMode="auto">
            <a:xfrm>
              <a:off x="4694" y="2546"/>
              <a:ext cx="139" cy="136"/>
              <a:chOff x="-1121598" y="5086352"/>
              <a:chExt cx="309408" cy="301197"/>
            </a:xfrm>
          </p:grpSpPr>
          <p:sp>
            <p:nvSpPr>
              <p:cNvPr id="12400" name="Oval 41"/>
              <p:cNvSpPr>
                <a:spLocks noChangeArrowheads="1"/>
              </p:cNvSpPr>
              <p:nvPr/>
            </p:nvSpPr>
            <p:spPr bwMode="auto">
              <a:xfrm>
                <a:off x="-1100190" y="5086352"/>
                <a:ext cx="288000" cy="288000"/>
              </a:xfrm>
              <a:prstGeom prst="ellipse">
                <a:avLst/>
              </a:prstGeom>
              <a:solidFill>
                <a:srgbClr val="FF3300"/>
              </a:solidFill>
              <a:ln w="254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lIns="91225" tIns="45614" rIns="91225" bIns="45614" anchor="ctr"/>
              <a:lstStyle/>
              <a:p>
                <a:pPr algn="ctr" defTabSz="911225"/>
                <a:endParaRPr lang="ru-RU" sz="2100" b="1">
                  <a:solidFill>
                    <a:schemeClr val="bg1"/>
                  </a:solidFill>
                  <a:latin typeface="Calibri" charset="-52"/>
                  <a:cs typeface="Times New Roman" pitchFamily="18" charset="0"/>
                </a:endParaRPr>
              </a:p>
            </p:txBody>
          </p:sp>
          <p:sp>
            <p:nvSpPr>
              <p:cNvPr id="12401" name="Oval 41"/>
              <p:cNvSpPr>
                <a:spLocks noChangeArrowheads="1"/>
              </p:cNvSpPr>
              <p:nvPr/>
            </p:nvSpPr>
            <p:spPr bwMode="auto">
              <a:xfrm>
                <a:off x="-1121598" y="5099549"/>
                <a:ext cx="288000" cy="288000"/>
              </a:xfrm>
              <a:prstGeom prst="ellipse">
                <a:avLst/>
              </a:prstGeom>
              <a:noFill/>
              <a:ln w="25400">
                <a:noFill/>
                <a:round/>
                <a:headEnd/>
                <a:tailEnd/>
              </a:ln>
            </p:spPr>
            <p:txBody>
              <a:bodyPr wrap="none" lIns="91225" tIns="45614" rIns="91225" bIns="45614" anchor="ctr"/>
              <a:lstStyle/>
              <a:p>
                <a:pPr algn="ctr" defTabSz="911225"/>
                <a:r>
                  <a:rPr lang="en-US" sz="2000" b="1">
                    <a:solidFill>
                      <a:schemeClr val="bg1"/>
                    </a:solidFill>
                    <a:latin typeface="Calibri" charset="-52"/>
                    <a:cs typeface="Times New Roman" pitchFamily="18" charset="0"/>
                  </a:rPr>
                  <a:t>T</a:t>
                </a:r>
                <a:endParaRPr lang="ru-RU" sz="2100" b="1">
                  <a:solidFill>
                    <a:schemeClr val="bg1"/>
                  </a:solidFill>
                  <a:latin typeface="Calibri" charset="-52"/>
                  <a:cs typeface="Times New Roman" pitchFamily="18" charset="0"/>
                </a:endParaRPr>
              </a:p>
            </p:txBody>
          </p:sp>
        </p:grpSp>
        <p:sp>
          <p:nvSpPr>
            <p:cNvPr id="12398" name="Freeform 144"/>
            <p:cNvSpPr>
              <a:spLocks/>
            </p:cNvSpPr>
            <p:nvPr/>
          </p:nvSpPr>
          <p:spPr bwMode="auto">
            <a:xfrm>
              <a:off x="469" y="760"/>
              <a:ext cx="630" cy="2257"/>
            </a:xfrm>
            <a:custGeom>
              <a:avLst/>
              <a:gdLst>
                <a:gd name="T0" fmla="*/ 187 w 630"/>
                <a:gd name="T1" fmla="*/ 1720 h 2257"/>
                <a:gd name="T2" fmla="*/ 139 w 630"/>
                <a:gd name="T3" fmla="*/ 1696 h 2257"/>
                <a:gd name="T4" fmla="*/ 123 w 630"/>
                <a:gd name="T5" fmla="*/ 1672 h 2257"/>
                <a:gd name="T6" fmla="*/ 75 w 630"/>
                <a:gd name="T7" fmla="*/ 1656 h 2257"/>
                <a:gd name="T8" fmla="*/ 35 w 630"/>
                <a:gd name="T9" fmla="*/ 1576 h 2257"/>
                <a:gd name="T10" fmla="*/ 83 w 630"/>
                <a:gd name="T11" fmla="*/ 1056 h 2257"/>
                <a:gd name="T12" fmla="*/ 83 w 630"/>
                <a:gd name="T13" fmla="*/ 456 h 2257"/>
                <a:gd name="T14" fmla="*/ 179 w 630"/>
                <a:gd name="T15" fmla="*/ 368 h 2257"/>
                <a:gd name="T16" fmla="*/ 219 w 630"/>
                <a:gd name="T17" fmla="*/ 336 h 2257"/>
                <a:gd name="T18" fmla="*/ 227 w 630"/>
                <a:gd name="T19" fmla="*/ 312 h 2257"/>
                <a:gd name="T20" fmla="*/ 251 w 630"/>
                <a:gd name="T21" fmla="*/ 296 h 2257"/>
                <a:gd name="T22" fmla="*/ 291 w 630"/>
                <a:gd name="T23" fmla="*/ 240 h 2257"/>
                <a:gd name="T24" fmla="*/ 323 w 630"/>
                <a:gd name="T25" fmla="*/ 184 h 2257"/>
                <a:gd name="T26" fmla="*/ 331 w 630"/>
                <a:gd name="T27" fmla="*/ 160 h 2257"/>
                <a:gd name="T28" fmla="*/ 411 w 630"/>
                <a:gd name="T29" fmla="*/ 16 h 2257"/>
                <a:gd name="T30" fmla="*/ 491 w 630"/>
                <a:gd name="T31" fmla="*/ 0 h 2257"/>
                <a:gd name="T32" fmla="*/ 579 w 630"/>
                <a:gd name="T33" fmla="*/ 16 h 2257"/>
                <a:gd name="T34" fmla="*/ 603 w 630"/>
                <a:gd name="T35" fmla="*/ 32 h 2257"/>
                <a:gd name="T36" fmla="*/ 563 w 630"/>
                <a:gd name="T37" fmla="*/ 328 h 2257"/>
                <a:gd name="T38" fmla="*/ 539 w 630"/>
                <a:gd name="T39" fmla="*/ 416 h 2257"/>
                <a:gd name="T40" fmla="*/ 523 w 630"/>
                <a:gd name="T41" fmla="*/ 600 h 2257"/>
                <a:gd name="T42" fmla="*/ 515 w 630"/>
                <a:gd name="T43" fmla="*/ 1208 h 2257"/>
                <a:gd name="T44" fmla="*/ 483 w 630"/>
                <a:gd name="T45" fmla="*/ 1240 h 2257"/>
                <a:gd name="T46" fmla="*/ 451 w 630"/>
                <a:gd name="T47" fmla="*/ 1344 h 2257"/>
                <a:gd name="T48" fmla="*/ 443 w 630"/>
                <a:gd name="T49" fmla="*/ 1416 h 2257"/>
                <a:gd name="T50" fmla="*/ 411 w 630"/>
                <a:gd name="T51" fmla="*/ 1480 h 2257"/>
                <a:gd name="T52" fmla="*/ 403 w 630"/>
                <a:gd name="T53" fmla="*/ 1776 h 2257"/>
                <a:gd name="T54" fmla="*/ 435 w 630"/>
                <a:gd name="T55" fmla="*/ 1944 h 2257"/>
                <a:gd name="T56" fmla="*/ 291 w 630"/>
                <a:gd name="T57" fmla="*/ 2240 h 2257"/>
                <a:gd name="T58" fmla="*/ 251 w 630"/>
                <a:gd name="T59" fmla="*/ 2232 h 2257"/>
                <a:gd name="T60" fmla="*/ 195 w 630"/>
                <a:gd name="T61" fmla="*/ 2176 h 2257"/>
                <a:gd name="T62" fmla="*/ 131 w 630"/>
                <a:gd name="T63" fmla="*/ 2064 h 2257"/>
                <a:gd name="T64" fmla="*/ 179 w 630"/>
                <a:gd name="T65" fmla="*/ 1752 h 2257"/>
                <a:gd name="T66" fmla="*/ 187 w 630"/>
                <a:gd name="T67" fmla="*/ 1720 h 225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30"/>
                <a:gd name="T103" fmla="*/ 0 h 2257"/>
                <a:gd name="T104" fmla="*/ 630 w 630"/>
                <a:gd name="T105" fmla="*/ 2257 h 225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30" h="2257">
                  <a:moveTo>
                    <a:pt x="187" y="1720"/>
                  </a:moveTo>
                  <a:cubicBezTo>
                    <a:pt x="167" y="1713"/>
                    <a:pt x="155" y="1712"/>
                    <a:pt x="139" y="1696"/>
                  </a:cubicBezTo>
                  <a:cubicBezTo>
                    <a:pt x="132" y="1689"/>
                    <a:pt x="131" y="1677"/>
                    <a:pt x="123" y="1672"/>
                  </a:cubicBezTo>
                  <a:cubicBezTo>
                    <a:pt x="109" y="1663"/>
                    <a:pt x="91" y="1661"/>
                    <a:pt x="75" y="1656"/>
                  </a:cubicBezTo>
                  <a:cubicBezTo>
                    <a:pt x="58" y="1630"/>
                    <a:pt x="45" y="1605"/>
                    <a:pt x="35" y="1576"/>
                  </a:cubicBezTo>
                  <a:cubicBezTo>
                    <a:pt x="43" y="1359"/>
                    <a:pt x="0" y="1222"/>
                    <a:pt x="83" y="1056"/>
                  </a:cubicBezTo>
                  <a:cubicBezTo>
                    <a:pt x="81" y="973"/>
                    <a:pt x="49" y="572"/>
                    <a:pt x="83" y="456"/>
                  </a:cubicBezTo>
                  <a:cubicBezTo>
                    <a:pt x="87" y="443"/>
                    <a:pt x="157" y="375"/>
                    <a:pt x="179" y="368"/>
                  </a:cubicBezTo>
                  <a:cubicBezTo>
                    <a:pt x="192" y="357"/>
                    <a:pt x="208" y="349"/>
                    <a:pt x="219" y="336"/>
                  </a:cubicBezTo>
                  <a:cubicBezTo>
                    <a:pt x="224" y="330"/>
                    <a:pt x="222" y="319"/>
                    <a:pt x="227" y="312"/>
                  </a:cubicBezTo>
                  <a:cubicBezTo>
                    <a:pt x="233" y="304"/>
                    <a:pt x="244" y="303"/>
                    <a:pt x="251" y="296"/>
                  </a:cubicBezTo>
                  <a:cubicBezTo>
                    <a:pt x="261" y="286"/>
                    <a:pt x="282" y="254"/>
                    <a:pt x="291" y="240"/>
                  </a:cubicBezTo>
                  <a:cubicBezTo>
                    <a:pt x="309" y="152"/>
                    <a:pt x="282" y="235"/>
                    <a:pt x="323" y="184"/>
                  </a:cubicBezTo>
                  <a:cubicBezTo>
                    <a:pt x="328" y="177"/>
                    <a:pt x="328" y="168"/>
                    <a:pt x="331" y="160"/>
                  </a:cubicBezTo>
                  <a:cubicBezTo>
                    <a:pt x="343" y="127"/>
                    <a:pt x="382" y="37"/>
                    <a:pt x="411" y="16"/>
                  </a:cubicBezTo>
                  <a:cubicBezTo>
                    <a:pt x="433" y="0"/>
                    <a:pt x="464" y="4"/>
                    <a:pt x="491" y="0"/>
                  </a:cubicBezTo>
                  <a:cubicBezTo>
                    <a:pt x="520" y="5"/>
                    <a:pt x="550" y="8"/>
                    <a:pt x="579" y="16"/>
                  </a:cubicBezTo>
                  <a:cubicBezTo>
                    <a:pt x="588" y="19"/>
                    <a:pt x="602" y="22"/>
                    <a:pt x="603" y="32"/>
                  </a:cubicBezTo>
                  <a:cubicBezTo>
                    <a:pt x="612" y="174"/>
                    <a:pt x="630" y="238"/>
                    <a:pt x="563" y="328"/>
                  </a:cubicBezTo>
                  <a:cubicBezTo>
                    <a:pt x="543" y="389"/>
                    <a:pt x="550" y="359"/>
                    <a:pt x="539" y="416"/>
                  </a:cubicBezTo>
                  <a:cubicBezTo>
                    <a:pt x="534" y="477"/>
                    <a:pt x="524" y="538"/>
                    <a:pt x="523" y="600"/>
                  </a:cubicBezTo>
                  <a:cubicBezTo>
                    <a:pt x="520" y="803"/>
                    <a:pt x="528" y="1006"/>
                    <a:pt x="515" y="1208"/>
                  </a:cubicBezTo>
                  <a:cubicBezTo>
                    <a:pt x="514" y="1223"/>
                    <a:pt x="492" y="1228"/>
                    <a:pt x="483" y="1240"/>
                  </a:cubicBezTo>
                  <a:cubicBezTo>
                    <a:pt x="462" y="1269"/>
                    <a:pt x="456" y="1310"/>
                    <a:pt x="451" y="1344"/>
                  </a:cubicBezTo>
                  <a:cubicBezTo>
                    <a:pt x="448" y="1368"/>
                    <a:pt x="450" y="1393"/>
                    <a:pt x="443" y="1416"/>
                  </a:cubicBezTo>
                  <a:cubicBezTo>
                    <a:pt x="436" y="1439"/>
                    <a:pt x="411" y="1480"/>
                    <a:pt x="411" y="1480"/>
                  </a:cubicBezTo>
                  <a:cubicBezTo>
                    <a:pt x="394" y="1584"/>
                    <a:pt x="395" y="1665"/>
                    <a:pt x="403" y="1776"/>
                  </a:cubicBezTo>
                  <a:cubicBezTo>
                    <a:pt x="414" y="1920"/>
                    <a:pt x="393" y="1882"/>
                    <a:pt x="435" y="1944"/>
                  </a:cubicBezTo>
                  <a:cubicBezTo>
                    <a:pt x="427" y="2234"/>
                    <a:pt x="506" y="2257"/>
                    <a:pt x="291" y="2240"/>
                  </a:cubicBezTo>
                  <a:cubicBezTo>
                    <a:pt x="278" y="2237"/>
                    <a:pt x="262" y="2240"/>
                    <a:pt x="251" y="2232"/>
                  </a:cubicBezTo>
                  <a:cubicBezTo>
                    <a:pt x="155" y="2157"/>
                    <a:pt x="263" y="2199"/>
                    <a:pt x="195" y="2176"/>
                  </a:cubicBezTo>
                  <a:cubicBezTo>
                    <a:pt x="140" y="2121"/>
                    <a:pt x="162" y="2125"/>
                    <a:pt x="131" y="2064"/>
                  </a:cubicBezTo>
                  <a:cubicBezTo>
                    <a:pt x="112" y="1971"/>
                    <a:pt x="123" y="1836"/>
                    <a:pt x="179" y="1752"/>
                  </a:cubicBezTo>
                  <a:cubicBezTo>
                    <a:pt x="170" y="1715"/>
                    <a:pt x="160" y="1720"/>
                    <a:pt x="187" y="1720"/>
                  </a:cubicBezTo>
                  <a:close/>
                </a:path>
              </a:pathLst>
            </a:custGeom>
            <a:solidFill>
              <a:srgbClr val="339966"/>
            </a:solidFill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99" name="Rectangle 145"/>
            <p:cNvSpPr>
              <a:spLocks noChangeArrowheads="1"/>
            </p:cNvSpPr>
            <p:nvPr/>
          </p:nvSpPr>
          <p:spPr bwMode="auto">
            <a:xfrm>
              <a:off x="1202" y="754"/>
              <a:ext cx="4263" cy="1633"/>
            </a:xfrm>
            <a:prstGeom prst="rect">
              <a:avLst/>
            </a:prstGeom>
            <a:noFill/>
            <a:ln w="444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aphicFrame>
        <p:nvGraphicFramePr>
          <p:cNvPr id="15394" name="Group 34"/>
          <p:cNvGraphicFramePr>
            <a:graphicFrameLocks noGrp="1"/>
          </p:cNvGraphicFramePr>
          <p:nvPr/>
        </p:nvGraphicFramePr>
        <p:xfrm>
          <a:off x="0" y="981075"/>
          <a:ext cx="4116388" cy="1804029"/>
        </p:xfrm>
        <a:graphic>
          <a:graphicData uri="http://schemas.openxmlformats.org/drawingml/2006/table">
            <a:tbl>
              <a:tblPr/>
              <a:tblGrid>
                <a:gridCol w="912813"/>
                <a:gridCol w="1163637"/>
                <a:gridCol w="487363"/>
                <a:gridCol w="484187"/>
                <a:gridCol w="487363"/>
                <a:gridCol w="581025"/>
              </a:tblGrid>
              <a:tr h="153988">
                <a:tc rowSpan="3"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Наименование</a:t>
                      </a: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ПЧ</a:t>
                      </a:r>
                    </a:p>
                  </a:txBody>
                  <a:tcPr marL="25160" marR="25160" marT="25160" marB="251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25160" marR="25160" marT="25160" marB="251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Силы и средства</a:t>
                      </a:r>
                    </a:p>
                  </a:txBody>
                  <a:tcPr marL="25160" marR="25160" marT="25160" marB="251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0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25160" marR="25160" marT="25160" marB="251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 дежурстве</a:t>
                      </a:r>
                    </a:p>
                  </a:txBody>
                  <a:tcPr marL="25160" marR="25160" marT="25160" marB="251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71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л/с</a:t>
                      </a:r>
                    </a:p>
                  </a:txBody>
                  <a:tcPr marL="25160" marR="25160" marT="25160" marB="251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тех</a:t>
                      </a:r>
                    </a:p>
                  </a:txBody>
                  <a:tcPr marL="25160" marR="25160" marT="25160" marB="251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л/с</a:t>
                      </a:r>
                    </a:p>
                  </a:txBody>
                  <a:tcPr marL="25160" marR="25160" marT="25160" marB="251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тех</a:t>
                      </a:r>
                    </a:p>
                  </a:txBody>
                  <a:tcPr marL="25160" marR="25160" marT="25160" marB="251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ПЧ-62</a:t>
                      </a:r>
                    </a:p>
                  </a:txBody>
                  <a:tcPr marL="25160" marR="25160" marT="25160" marB="251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Новосибирская область 632644, Коченевский район р.п. Коченево ул. Ипподромская 4</a:t>
                      </a:r>
                    </a:p>
                  </a:txBody>
                  <a:tcPr marL="25160" marR="25160" marT="25160" marB="251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58</a:t>
                      </a:r>
                    </a:p>
                  </a:txBody>
                  <a:tcPr marL="25160" marR="25160" marT="25160" marB="251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25160" marR="25160" marT="25160" marB="251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25160" marR="25160" marT="25160" marB="251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25160" marR="25160" marT="25160" marB="251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ДПК-3 ЗАО «Красная Славянка»</a:t>
                      </a:r>
                    </a:p>
                  </a:txBody>
                  <a:tcPr marL="25160" marR="25160" marT="25160" marB="251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Новосибирская область Коченевский район с. Новомихайловка</a:t>
                      </a: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5160" marR="25160" marT="25160" marB="251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25160" marR="25160" marT="25160" marB="251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5160" marR="25160" marT="25160" marB="251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25160" marR="25160" marT="25160" marB="251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5160" marR="25160" marT="25160" marB="251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ДПК-3 МО «Овчинниковский сельсовет»</a:t>
                      </a:r>
                    </a:p>
                  </a:txBody>
                  <a:tcPr marL="25160" marR="25160" marT="25160" marB="251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Новосибирская область Коченевский район с. Овчинниково</a:t>
                      </a: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5160" marR="25160" marT="25160" marB="251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25160" marR="25160" marT="25160" marB="251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5160" marR="25160" marT="25160" marB="251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5160" marR="25160" marT="25160" marB="251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5160" marR="25160" marT="25160" marB="251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ДПК-1 ЗАО «Лесное»</a:t>
                      </a:r>
                    </a:p>
                  </a:txBody>
                  <a:tcPr marL="25160" marR="25160" marT="25160" marB="251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Новосибирская область Коченевский район с. Крутологово</a:t>
                      </a: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5160" marR="25160" marT="25160" marB="251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25160" marR="25160" marT="25160" marB="251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5160" marR="25160" marT="25160" marB="251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5160" marR="25160" marT="25160" marB="251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5160" marR="25160" marT="25160" marB="251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2340" name="Text Box 553"/>
          <p:cNvSpPr txBox="1">
            <a:spLocks noChangeArrowheads="1"/>
          </p:cNvSpPr>
          <p:nvPr/>
        </p:nvSpPr>
        <p:spPr bwMode="auto">
          <a:xfrm>
            <a:off x="0" y="-163513"/>
            <a:ext cx="9109075" cy="1146176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46406" tIns="23206" rIns="46406" bIns="23206" anchor="ctr" anchorCtr="1">
            <a:spAutoFit/>
          </a:bodyPr>
          <a:lstStyle/>
          <a:p>
            <a:pPr algn="ctr" defTabSz="1277938">
              <a:lnSpc>
                <a:spcPct val="90000"/>
              </a:lnSpc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ПАСПОРТ ТЕРРИТОРИИ СЕЛЬСКОГО ПОСЕЛЕНИЯ</a:t>
            </a:r>
          </a:p>
          <a:p>
            <a:pPr algn="ctr" defTabSz="1277938">
              <a:lnSpc>
                <a:spcPct val="90000"/>
              </a:lnSpc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Информационно-справочные материалы по силам и средствам</a:t>
            </a:r>
          </a:p>
          <a:p>
            <a:pPr algn="ctr" defTabSz="1277938">
              <a:lnSpc>
                <a:spcPct val="90000"/>
              </a:lnSpc>
            </a:pPr>
            <a:r>
              <a:rPr lang="ru-RU" sz="2000">
                <a:latin typeface="Times New Roman" pitchFamily="18" charset="0"/>
              </a:rPr>
              <a:t>на территории села Студенкино Новомихайловского  муниципального образования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41" name="TextBox 88"/>
          <p:cNvSpPr txBox="1">
            <a:spLocks noChangeArrowheads="1"/>
          </p:cNvSpPr>
          <p:nvPr/>
        </p:nvSpPr>
        <p:spPr bwMode="auto">
          <a:xfrm>
            <a:off x="5508625" y="5084763"/>
            <a:ext cx="2019300" cy="722312"/>
          </a:xfrm>
          <a:prstGeom prst="rect">
            <a:avLst/>
          </a:prstGeom>
          <a:solidFill>
            <a:srgbClr val="404040">
              <a:alpha val="36078"/>
            </a:srgbClr>
          </a:solidFill>
          <a:ln w="34925">
            <a:solidFill>
              <a:srgbClr val="666666"/>
            </a:solidFill>
            <a:miter lim="800000"/>
            <a:headEnd/>
            <a:tailEnd/>
          </a:ln>
        </p:spPr>
        <p:txBody>
          <a:bodyPr lIns="91362" tIns="45682" rIns="91362" bIns="45682">
            <a:spAutoFit/>
          </a:bodyPr>
          <a:lstStyle/>
          <a:p>
            <a:pPr algn="ctr" defTabSz="912813"/>
            <a:r>
              <a:rPr lang="ru-RU" sz="1300" b="1">
                <a:latin typeface="Times New Roman" pitchFamily="18" charset="0"/>
              </a:rPr>
              <a:t>ДПК-3</a:t>
            </a:r>
          </a:p>
          <a:p>
            <a:pPr algn="ctr" defTabSz="912813"/>
            <a:r>
              <a:rPr lang="ru-RU" sz="1300" b="1">
                <a:latin typeface="Times New Roman" pitchFamily="18" charset="0"/>
              </a:rPr>
              <a:t> Расстояние - 8 км,</a:t>
            </a:r>
          </a:p>
          <a:p>
            <a:pPr algn="ctr" defTabSz="912813"/>
            <a:r>
              <a:rPr lang="ru-RU" sz="1300" b="1">
                <a:latin typeface="Times New Roman" pitchFamily="18" charset="0"/>
              </a:rPr>
              <a:t> с. Новомихайловка</a:t>
            </a:r>
          </a:p>
        </p:txBody>
      </p:sp>
      <p:sp>
        <p:nvSpPr>
          <p:cNvPr id="12342" name="TextBox 88"/>
          <p:cNvSpPr txBox="1">
            <a:spLocks noChangeArrowheads="1"/>
          </p:cNvSpPr>
          <p:nvPr/>
        </p:nvSpPr>
        <p:spPr bwMode="auto">
          <a:xfrm>
            <a:off x="5508625" y="5949950"/>
            <a:ext cx="1700213" cy="722313"/>
          </a:xfrm>
          <a:prstGeom prst="rect">
            <a:avLst/>
          </a:prstGeom>
          <a:solidFill>
            <a:srgbClr val="404040">
              <a:alpha val="36078"/>
            </a:srgbClr>
          </a:solidFill>
          <a:ln w="34925">
            <a:solidFill>
              <a:srgbClr val="666666"/>
            </a:solidFill>
            <a:miter lim="800000"/>
            <a:headEnd/>
            <a:tailEnd/>
          </a:ln>
        </p:spPr>
        <p:txBody>
          <a:bodyPr wrap="none" lIns="91362" tIns="45682" rIns="91362" bIns="45682">
            <a:spAutoFit/>
          </a:bodyPr>
          <a:lstStyle/>
          <a:p>
            <a:pPr algn="ctr" defTabSz="912813"/>
            <a:r>
              <a:rPr lang="ru-RU" sz="1300" b="1">
                <a:latin typeface="Times New Roman" pitchFamily="18" charset="0"/>
              </a:rPr>
              <a:t>ПЧ-62</a:t>
            </a:r>
          </a:p>
          <a:p>
            <a:pPr algn="ctr" defTabSz="912813"/>
            <a:r>
              <a:rPr lang="ru-RU" sz="1300" b="1">
                <a:latin typeface="Times New Roman" pitchFamily="18" charset="0"/>
              </a:rPr>
              <a:t> Расстояние - 35 км,</a:t>
            </a:r>
          </a:p>
          <a:p>
            <a:pPr algn="ctr" defTabSz="912813"/>
            <a:r>
              <a:rPr lang="ru-RU" sz="1300" b="1">
                <a:latin typeface="Times New Roman" pitchFamily="18" charset="0"/>
              </a:rPr>
              <a:t> р.п. Коченево</a:t>
            </a:r>
          </a:p>
        </p:txBody>
      </p:sp>
      <p:sp>
        <p:nvSpPr>
          <p:cNvPr id="12343" name="Line 146"/>
          <p:cNvSpPr>
            <a:spLocks noChangeShapeType="1"/>
          </p:cNvSpPr>
          <p:nvPr/>
        </p:nvSpPr>
        <p:spPr bwMode="auto">
          <a:xfrm>
            <a:off x="3814763" y="6165850"/>
            <a:ext cx="1512887" cy="287338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1434</Words>
  <Application>Microsoft Office PowerPoint</Application>
  <PresentationFormat>Экран (4:3)</PresentationFormat>
  <Paragraphs>361</Paragraphs>
  <Slides>11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Оформление по умолчанию</vt:lpstr>
      <vt:lpstr>CorelDRAW</vt:lpstr>
      <vt:lpstr>Clip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Зинаида Владимировна</cp:lastModifiedBy>
  <cp:revision>33</cp:revision>
  <dcterms:created xsi:type="dcterms:W3CDTF">2010-10-07T07:13:12Z</dcterms:created>
  <dcterms:modified xsi:type="dcterms:W3CDTF">2010-11-14T09:35:44Z</dcterms:modified>
</cp:coreProperties>
</file>